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692" r:id="rId2"/>
    <p:sldId id="794" r:id="rId3"/>
    <p:sldId id="795" r:id="rId4"/>
    <p:sldId id="792" r:id="rId5"/>
    <p:sldId id="796" r:id="rId6"/>
    <p:sldId id="798" r:id="rId7"/>
    <p:sldId id="799" r:id="rId8"/>
    <p:sldId id="800" r:id="rId9"/>
    <p:sldId id="801" r:id="rId10"/>
    <p:sldId id="802" r:id="rId11"/>
    <p:sldId id="805" r:id="rId12"/>
    <p:sldId id="793" r:id="rId13"/>
    <p:sldId id="803" r:id="rId14"/>
    <p:sldId id="80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46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83" autoAdjust="0"/>
    <p:restoredTop sz="94204" autoAdjust="0"/>
  </p:normalViewPr>
  <p:slideViewPr>
    <p:cSldViewPr snapToObjects="1">
      <p:cViewPr varScale="1">
        <p:scale>
          <a:sx n="105" d="100"/>
          <a:sy n="105" d="100"/>
        </p:scale>
        <p:origin x="143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6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EA048-E87D-0E4E-B369-0A21099E15F1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1888E6-5169-A944-A822-AA19C7F23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9288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4.tiff>
</file>

<file path=ppt/media/image2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412B4A-666D-7F49-B256-E2E4FB443B75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200D0-E772-484E-83FF-C4E20F9EF7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32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200D0-E772-484E-83FF-C4E20F9EF71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17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C5CC963-1F71-4245-A6D7-6F761E345691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67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Picture 2" descr="mage result for uiuc 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253" y="5410200"/>
            <a:ext cx="883893" cy="1278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251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DFD045-BD91-3644-9932-3D51B0355693}" type="datetime1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313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5C2842E-616E-C24E-A840-54B38F3D75DE}" type="datetime1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6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2" descr="mage result for uiuc 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324964"/>
            <a:ext cx="274293" cy="39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561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2C6FDE-5DFB-F44C-82DA-8FDF1FA806D4}" type="datetime1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0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F9C2568-EF8E-D540-8604-3421E7A740FD}" type="datetime1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06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25205A-BA5E-EB41-BC56-713F424C3C92}" type="datetime1">
              <a:rPr lang="en-US" smtClean="0"/>
              <a:t>10/20/20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10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1E1900-FB1B-7745-9974-13444959C486}" type="datetime1">
              <a:rPr lang="en-US" smtClean="0"/>
              <a:t>10/20/20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1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302F334-026A-7149-AA30-5BB33658A6F6}" type="datetime1">
              <a:rPr lang="en-US" smtClean="0"/>
              <a:t>10/20/20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75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7E96672-3045-1D47-95CB-B498F2121498}" type="datetime1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48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098F7-61D0-C140-9CB2-563FB09B4A77}" type="datetime1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21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8281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574" y="1702351"/>
            <a:ext cx="6437026" cy="1802849"/>
          </a:xfrm>
        </p:spPr>
        <p:txBody>
          <a:bodyPr>
            <a:noAutofit/>
          </a:bodyPr>
          <a:lstStyle/>
          <a:p>
            <a:pPr algn="l"/>
            <a:r>
              <a:rPr lang="en-US" sz="4000" b="1" dirty="0"/>
              <a:t>Lecture 7:</a:t>
            </a:r>
            <a:r>
              <a:rPr lang="en-US" sz="4000" dirty="0"/>
              <a:t> Virtual bidding in wholesale electricity markets</a:t>
            </a:r>
            <a:endParaRPr lang="en-US" sz="320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90A99C1-37F0-384E-B6A6-B7158D737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574" y="3505200"/>
            <a:ext cx="6208426" cy="2209803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400" b="1" dirty="0">
                <a:solidFill>
                  <a:schemeClr val="tx1"/>
                </a:solidFill>
              </a:rPr>
              <a:t>S. Bose</a:t>
            </a: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Electrical and Computer Engineering</a:t>
            </a: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University of Illinois at Urbana Champaign</a:t>
            </a:r>
          </a:p>
          <a:p>
            <a:pPr algn="l"/>
            <a:endParaRPr lang="en-US" sz="2200" dirty="0"/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ECE 365: Data Science and Engineering</a:t>
            </a:r>
          </a:p>
          <a:p>
            <a:pPr algn="l"/>
            <a:endParaRPr lang="en-US" sz="2200" dirty="0">
              <a:solidFill>
                <a:schemeClr val="tx1"/>
              </a:solidFill>
            </a:endParaRP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Fall 2020.</a:t>
            </a:r>
          </a:p>
        </p:txBody>
      </p:sp>
    </p:spTree>
    <p:extLst>
      <p:ext uri="{BB962C8B-B14F-4D97-AF65-F5344CB8AC3E}">
        <p14:creationId xmlns:p14="http://schemas.microsoft.com/office/powerpoint/2010/main" val="1624287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2383718" y="3911045"/>
            <a:ext cx="2247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Line capacity = 1</a:t>
            </a:r>
          </a:p>
        </p:txBody>
      </p: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29200"/>
            <a:ext cx="203200" cy="330200"/>
          </a:xfrm>
          <a:prstGeom prst="rect">
            <a:avLst/>
          </a:prstGeom>
        </p:spPr>
      </p:pic>
      <p:grpSp>
        <p:nvGrpSpPr>
          <p:cNvPr id="55" name="Group 54"/>
          <p:cNvGrpSpPr/>
          <p:nvPr/>
        </p:nvGrpSpPr>
        <p:grpSpPr>
          <a:xfrm>
            <a:off x="4130986" y="4033155"/>
            <a:ext cx="1050614" cy="1300845"/>
            <a:chOff x="4216860" y="3897495"/>
            <a:chExt cx="1050614" cy="1300845"/>
          </a:xfrm>
        </p:grpSpPr>
        <p:sp>
          <p:nvSpPr>
            <p:cNvPr id="56" name="Freeform 55"/>
            <p:cNvSpPr/>
            <p:nvPr/>
          </p:nvSpPr>
          <p:spPr>
            <a:xfrm rot="20946907">
              <a:off x="4216860" y="3897495"/>
              <a:ext cx="1050614" cy="1300845"/>
            </a:xfrm>
            <a:custGeom>
              <a:avLst/>
              <a:gdLst>
                <a:gd name="connsiteX0" fmla="*/ 76382 w 950311"/>
                <a:gd name="connsiteY0" fmla="*/ 0 h 1637506"/>
                <a:gd name="connsiteX1" fmla="*/ 76382 w 950311"/>
                <a:gd name="connsiteY1" fmla="*/ 1622986 h 1637506"/>
                <a:gd name="connsiteX2" fmla="*/ 870170 w 950311"/>
                <a:gd name="connsiteY2" fmla="*/ 793852 h 1637506"/>
                <a:gd name="connsiteX3" fmla="*/ 923090 w 950311"/>
                <a:gd name="connsiteY3" fmla="*/ 723287 h 163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0311" h="1637506">
                  <a:moveTo>
                    <a:pt x="76382" y="0"/>
                  </a:moveTo>
                  <a:cubicBezTo>
                    <a:pt x="10233" y="745338"/>
                    <a:pt x="-55916" y="1490677"/>
                    <a:pt x="76382" y="1622986"/>
                  </a:cubicBezTo>
                  <a:cubicBezTo>
                    <a:pt x="208680" y="1755295"/>
                    <a:pt x="729052" y="943802"/>
                    <a:pt x="870170" y="793852"/>
                  </a:cubicBezTo>
                  <a:cubicBezTo>
                    <a:pt x="1011288" y="643902"/>
                    <a:pt x="923090" y="723287"/>
                    <a:pt x="923090" y="723287"/>
                  </a:cubicBez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397781" y="4567535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4545853" y="2590800"/>
            <a:ext cx="864347" cy="1076110"/>
            <a:chOff x="4545853" y="2590800"/>
            <a:chExt cx="864347" cy="1076110"/>
          </a:xfrm>
          <a:effectLst/>
        </p:grpSpPr>
        <p:sp>
          <p:nvSpPr>
            <p:cNvPr id="59" name="Freeform 58"/>
            <p:cNvSpPr/>
            <p:nvPr/>
          </p:nvSpPr>
          <p:spPr>
            <a:xfrm>
              <a:off x="4545853" y="2590800"/>
              <a:ext cx="864347" cy="1076110"/>
            </a:xfrm>
            <a:custGeom>
              <a:avLst/>
              <a:gdLst>
                <a:gd name="connsiteX0" fmla="*/ 0 w 864347"/>
                <a:gd name="connsiteY0" fmla="*/ 0 h 1076110"/>
                <a:gd name="connsiteX1" fmla="*/ 864347 w 864347"/>
                <a:gd name="connsiteY1" fmla="*/ 1076110 h 1076110"/>
                <a:gd name="connsiteX2" fmla="*/ 864347 w 864347"/>
                <a:gd name="connsiteY2" fmla="*/ 1076110 h 1076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4347" h="1076110">
                  <a:moveTo>
                    <a:pt x="0" y="0"/>
                  </a:moveTo>
                  <a:lnTo>
                    <a:pt x="864347" y="1076110"/>
                  </a:lnTo>
                  <a:lnTo>
                    <a:pt x="864347" y="1076110"/>
                  </a:ln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958371" y="2675410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2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1295400" y="1915180"/>
            <a:ext cx="838200" cy="752955"/>
            <a:chOff x="1295400" y="1915180"/>
            <a:chExt cx="838200" cy="752955"/>
          </a:xfrm>
        </p:grpSpPr>
        <p:sp>
          <p:nvSpPr>
            <p:cNvPr id="62" name="Right Arrow 61"/>
            <p:cNvSpPr/>
            <p:nvPr/>
          </p:nvSpPr>
          <p:spPr>
            <a:xfrm>
              <a:off x="1295400" y="2376035"/>
              <a:ext cx="838200" cy="292100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57150" cmpd="sng">
              <a:noFill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524000" y="1915180"/>
              <a:ext cx="3666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3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18419" y="5103990"/>
            <a:ext cx="2947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Generator is not operational</a:t>
            </a:r>
          </a:p>
          <a:p>
            <a:r>
              <a:rPr lang="en-US" dirty="0"/>
              <a:t>or withholds generation</a:t>
            </a: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550481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1937980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1939568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4227950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2283262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2280086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/>
          <p:cNvCxnSpPr/>
          <p:nvPr/>
        </p:nvCxnSpPr>
        <p:spPr>
          <a:xfrm flipV="1">
            <a:off x="1826856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903056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80086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283263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957702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 rot="16200000">
            <a:off x="911670" y="3911045"/>
            <a:ext cx="2247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Line capacity = 1</a:t>
            </a: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457200" y="274638"/>
            <a:ext cx="6705600" cy="6946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Locational marginal pricing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3791F98-7294-A143-8496-83E796FD6DF2}"/>
              </a:ext>
            </a:extLst>
          </p:cNvPr>
          <p:cNvGrpSpPr/>
          <p:nvPr/>
        </p:nvGrpSpPr>
        <p:grpSpPr>
          <a:xfrm>
            <a:off x="381000" y="1601350"/>
            <a:ext cx="1253314" cy="1628668"/>
            <a:chOff x="1853048" y="1601350"/>
            <a:chExt cx="1253314" cy="162866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79C5DD8-B760-7D47-ABF3-8A13751711CF}"/>
                </a:ext>
              </a:extLst>
            </p:cNvPr>
            <p:cNvGrpSpPr/>
            <p:nvPr/>
          </p:nvGrpSpPr>
          <p:grpSpPr>
            <a:xfrm>
              <a:off x="1872788" y="1601350"/>
              <a:ext cx="1076684" cy="685785"/>
              <a:chOff x="-1809154" y="1214337"/>
              <a:chExt cx="6458988" cy="3917921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4C67AA16-F8A2-7A41-8905-9E0B12B73283}"/>
                  </a:ext>
                </a:extLst>
              </p:cNvPr>
              <p:cNvGrpSpPr/>
              <p:nvPr/>
            </p:nvGrpSpPr>
            <p:grpSpPr>
              <a:xfrm>
                <a:off x="-1809154" y="1214337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71" name="Straight Arrow Connector 70">
                  <a:extLst>
                    <a:ext uri="{FF2B5EF4-FFF2-40B4-BE49-F238E27FC236}">
                      <a16:creationId xmlns:a16="http://schemas.microsoft.com/office/drawing/2014/main" id="{6B8B1363-D25A-A842-8FEE-B3D79BD6E930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Arrow Connector 71">
                  <a:extLst>
                    <a:ext uri="{FF2B5EF4-FFF2-40B4-BE49-F238E27FC236}">
                      <a16:creationId xmlns:a16="http://schemas.microsoft.com/office/drawing/2014/main" id="{7EC58799-6F4D-9140-A4F8-46F748F93265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6FF9DC2A-372F-6E4E-81AD-C9E2D28ACEB2}"/>
                  </a:ext>
                </a:extLst>
              </p:cNvPr>
              <p:cNvSpPr/>
              <p:nvPr/>
            </p:nvSpPr>
            <p:spPr bwMode="auto">
              <a:xfrm>
                <a:off x="-914440" y="1989917"/>
                <a:ext cx="5017548" cy="2829922"/>
              </a:xfrm>
              <a:custGeom>
                <a:avLst/>
                <a:gdLst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0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29445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1 w 4429496"/>
                  <a:gd name="connsiteY6" fmla="*/ 55814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34971 w 4429496"/>
                  <a:gd name="connsiteY6" fmla="*/ 56449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29496" h="1104405">
                    <a:moveTo>
                      <a:pt x="0" y="1104405"/>
                    </a:moveTo>
                    <a:lnTo>
                      <a:pt x="724395" y="1104405"/>
                    </a:lnTo>
                    <a:lnTo>
                      <a:pt x="724395" y="985652"/>
                    </a:lnTo>
                    <a:lnTo>
                      <a:pt x="1573481" y="985652"/>
                    </a:lnTo>
                    <a:lnTo>
                      <a:pt x="1573481" y="760020"/>
                    </a:lnTo>
                    <a:lnTo>
                      <a:pt x="2535382" y="765958"/>
                    </a:lnTo>
                    <a:lnTo>
                      <a:pt x="2534971" y="564490"/>
                    </a:lnTo>
                    <a:lnTo>
                      <a:pt x="3544785" y="552202"/>
                    </a:lnTo>
                    <a:lnTo>
                      <a:pt x="3544785" y="225631"/>
                    </a:lnTo>
                    <a:lnTo>
                      <a:pt x="4269179" y="225631"/>
                    </a:lnTo>
                    <a:lnTo>
                      <a:pt x="4269179" y="0"/>
                    </a:lnTo>
                    <a:lnTo>
                      <a:pt x="4429496" y="0"/>
                    </a:lnTo>
                  </a:path>
                </a:pathLst>
              </a:custGeom>
              <a:noFill/>
              <a:ln w="381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64DB61B-1C0F-114D-A4EC-293E1CE48DAA}"/>
                </a:ext>
              </a:extLst>
            </p:cNvPr>
            <p:cNvGrpSpPr/>
            <p:nvPr/>
          </p:nvGrpSpPr>
          <p:grpSpPr>
            <a:xfrm>
              <a:off x="1853048" y="2463459"/>
              <a:ext cx="1253314" cy="766559"/>
              <a:chOff x="1010286" y="2056522"/>
              <a:chExt cx="6458988" cy="3917921"/>
            </a:xfrm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19A8BE33-086B-FC4C-BED7-E741546ADFC4}"/>
                  </a:ext>
                </a:extLst>
              </p:cNvPr>
              <p:cNvGrpSpPr/>
              <p:nvPr/>
            </p:nvGrpSpPr>
            <p:grpSpPr>
              <a:xfrm>
                <a:off x="1010286" y="2056522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96" name="Straight Arrow Connector 95">
                  <a:extLst>
                    <a:ext uri="{FF2B5EF4-FFF2-40B4-BE49-F238E27FC236}">
                      <a16:creationId xmlns:a16="http://schemas.microsoft.com/office/drawing/2014/main" id="{8EEB5078-415D-C844-B24B-B9E52EEDBAFF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Arrow Connector 96">
                  <a:extLst>
                    <a:ext uri="{FF2B5EF4-FFF2-40B4-BE49-F238E27FC236}">
                      <a16:creationId xmlns:a16="http://schemas.microsoft.com/office/drawing/2014/main" id="{6A4C153F-139B-4143-9775-56EB10103BF7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CFCF3B11-BB27-5D42-869E-D600A31FEB61}"/>
                  </a:ext>
                </a:extLst>
              </p:cNvPr>
              <p:cNvGrpSpPr/>
              <p:nvPr/>
            </p:nvGrpSpPr>
            <p:grpSpPr>
              <a:xfrm>
                <a:off x="1891239" y="3485481"/>
                <a:ext cx="4608106" cy="2018739"/>
                <a:chOff x="2588691" y="3826400"/>
                <a:chExt cx="4608106" cy="2018739"/>
              </a:xfrm>
            </p:grpSpPr>
            <p:sp>
              <p:nvSpPr>
                <p:cNvPr id="104" name="Freeform 103">
                  <a:extLst>
                    <a:ext uri="{FF2B5EF4-FFF2-40B4-BE49-F238E27FC236}">
                      <a16:creationId xmlns:a16="http://schemas.microsoft.com/office/drawing/2014/main" id="{55D8795F-76F0-D346-A658-A77258133F0E}"/>
                    </a:ext>
                  </a:extLst>
                </p:cNvPr>
                <p:cNvSpPr/>
                <p:nvPr/>
              </p:nvSpPr>
              <p:spPr bwMode="auto">
                <a:xfrm flipV="1">
                  <a:off x="2588691" y="3826400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  <p:sp>
              <p:nvSpPr>
                <p:cNvPr id="105" name="Freeform 104">
                  <a:extLst>
                    <a:ext uri="{FF2B5EF4-FFF2-40B4-BE49-F238E27FC236}">
                      <a16:creationId xmlns:a16="http://schemas.microsoft.com/office/drawing/2014/main" id="{C1C6C513-EBBE-E04E-8E58-5787F65BE6E2}"/>
                    </a:ext>
                  </a:extLst>
                </p:cNvPr>
                <p:cNvSpPr/>
                <p:nvPr/>
              </p:nvSpPr>
              <p:spPr bwMode="auto">
                <a:xfrm flipV="1">
                  <a:off x="4853798" y="4834517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</p:grpSp>
        </p:grp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84418FAE-3181-BE43-AE91-99886609D275}"/>
              </a:ext>
            </a:extLst>
          </p:cNvPr>
          <p:cNvGrpSpPr/>
          <p:nvPr/>
        </p:nvGrpSpPr>
        <p:grpSpPr>
          <a:xfrm>
            <a:off x="400740" y="4954694"/>
            <a:ext cx="1253314" cy="1628668"/>
            <a:chOff x="1853048" y="1601350"/>
            <a:chExt cx="1253314" cy="1628668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622F1131-83BB-0949-96F4-CF5630E15896}"/>
                </a:ext>
              </a:extLst>
            </p:cNvPr>
            <p:cNvGrpSpPr/>
            <p:nvPr/>
          </p:nvGrpSpPr>
          <p:grpSpPr>
            <a:xfrm>
              <a:off x="1872788" y="1601350"/>
              <a:ext cx="1076684" cy="685785"/>
              <a:chOff x="-1809154" y="1214337"/>
              <a:chExt cx="6458988" cy="3917921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21BDE839-14DB-B747-AD51-15C4C4EE5800}"/>
                  </a:ext>
                </a:extLst>
              </p:cNvPr>
              <p:cNvGrpSpPr/>
              <p:nvPr/>
            </p:nvGrpSpPr>
            <p:grpSpPr>
              <a:xfrm>
                <a:off x="-1809154" y="1214337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124" name="Straight Arrow Connector 123">
                  <a:extLst>
                    <a:ext uri="{FF2B5EF4-FFF2-40B4-BE49-F238E27FC236}">
                      <a16:creationId xmlns:a16="http://schemas.microsoft.com/office/drawing/2014/main" id="{52A11D9C-1E07-9A43-902A-73445BBA7598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Arrow Connector 124">
                  <a:extLst>
                    <a:ext uri="{FF2B5EF4-FFF2-40B4-BE49-F238E27FC236}">
                      <a16:creationId xmlns:a16="http://schemas.microsoft.com/office/drawing/2014/main" id="{0DC6FCFD-6B1B-D942-81A6-931C754EB22A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2460171-26B0-AA48-AF0F-17CAA3EAB7A4}"/>
                  </a:ext>
                </a:extLst>
              </p:cNvPr>
              <p:cNvSpPr/>
              <p:nvPr/>
            </p:nvSpPr>
            <p:spPr bwMode="auto">
              <a:xfrm>
                <a:off x="-914440" y="1989917"/>
                <a:ext cx="5017548" cy="2829922"/>
              </a:xfrm>
              <a:custGeom>
                <a:avLst/>
                <a:gdLst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0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29445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1 w 4429496"/>
                  <a:gd name="connsiteY6" fmla="*/ 55814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34971 w 4429496"/>
                  <a:gd name="connsiteY6" fmla="*/ 56449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29496" h="1104405">
                    <a:moveTo>
                      <a:pt x="0" y="1104405"/>
                    </a:moveTo>
                    <a:lnTo>
                      <a:pt x="724395" y="1104405"/>
                    </a:lnTo>
                    <a:lnTo>
                      <a:pt x="724395" y="985652"/>
                    </a:lnTo>
                    <a:lnTo>
                      <a:pt x="1573481" y="985652"/>
                    </a:lnTo>
                    <a:lnTo>
                      <a:pt x="1573481" y="760020"/>
                    </a:lnTo>
                    <a:lnTo>
                      <a:pt x="2535382" y="765958"/>
                    </a:lnTo>
                    <a:lnTo>
                      <a:pt x="2534971" y="564490"/>
                    </a:lnTo>
                    <a:lnTo>
                      <a:pt x="3544785" y="552202"/>
                    </a:lnTo>
                    <a:lnTo>
                      <a:pt x="3544785" y="225631"/>
                    </a:lnTo>
                    <a:lnTo>
                      <a:pt x="4269179" y="225631"/>
                    </a:lnTo>
                    <a:lnTo>
                      <a:pt x="4269179" y="0"/>
                    </a:lnTo>
                    <a:lnTo>
                      <a:pt x="4429496" y="0"/>
                    </a:lnTo>
                  </a:path>
                </a:pathLst>
              </a:custGeom>
              <a:noFill/>
              <a:ln w="381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6BB9A4EF-CE59-994D-8511-5CBA41F53E71}"/>
                </a:ext>
              </a:extLst>
            </p:cNvPr>
            <p:cNvGrpSpPr/>
            <p:nvPr/>
          </p:nvGrpSpPr>
          <p:grpSpPr>
            <a:xfrm>
              <a:off x="1853048" y="2463459"/>
              <a:ext cx="1253314" cy="766559"/>
              <a:chOff x="1010286" y="2056522"/>
              <a:chExt cx="6458988" cy="3917921"/>
            </a:xfrm>
          </p:grpSpPr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B5920F5F-AE54-C847-BEFC-A195DAF89B76}"/>
                  </a:ext>
                </a:extLst>
              </p:cNvPr>
              <p:cNvGrpSpPr/>
              <p:nvPr/>
            </p:nvGrpSpPr>
            <p:grpSpPr>
              <a:xfrm>
                <a:off x="1010286" y="2056522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120" name="Straight Arrow Connector 119">
                  <a:extLst>
                    <a:ext uri="{FF2B5EF4-FFF2-40B4-BE49-F238E27FC236}">
                      <a16:creationId xmlns:a16="http://schemas.microsoft.com/office/drawing/2014/main" id="{6524FD2D-2F24-5A46-B785-BC0A657B97F3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Arrow Connector 120">
                  <a:extLst>
                    <a:ext uri="{FF2B5EF4-FFF2-40B4-BE49-F238E27FC236}">
                      <a16:creationId xmlns:a16="http://schemas.microsoft.com/office/drawing/2014/main" id="{10F22DED-3C2B-084B-880D-96BE549C436E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0B432157-E05B-A441-9B30-7BAA84E51FA1}"/>
                  </a:ext>
                </a:extLst>
              </p:cNvPr>
              <p:cNvGrpSpPr/>
              <p:nvPr/>
            </p:nvGrpSpPr>
            <p:grpSpPr>
              <a:xfrm>
                <a:off x="1891239" y="3485481"/>
                <a:ext cx="4608106" cy="2018739"/>
                <a:chOff x="2588691" y="3826400"/>
                <a:chExt cx="4608106" cy="2018739"/>
              </a:xfrm>
            </p:grpSpPr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0549B1DF-7DCF-BC49-8470-7B89C31DE649}"/>
                    </a:ext>
                  </a:extLst>
                </p:cNvPr>
                <p:cNvSpPr/>
                <p:nvPr/>
              </p:nvSpPr>
              <p:spPr bwMode="auto">
                <a:xfrm flipV="1">
                  <a:off x="2588691" y="3826400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  <p:sp>
              <p:nvSpPr>
                <p:cNvPr id="119" name="Freeform 118">
                  <a:extLst>
                    <a:ext uri="{FF2B5EF4-FFF2-40B4-BE49-F238E27FC236}">
                      <a16:creationId xmlns:a16="http://schemas.microsoft.com/office/drawing/2014/main" id="{460D91DE-9925-3A4A-BD8E-B7E64359467E}"/>
                    </a:ext>
                  </a:extLst>
                </p:cNvPr>
                <p:cNvSpPr/>
                <p:nvPr/>
              </p:nvSpPr>
              <p:spPr bwMode="auto">
                <a:xfrm flipV="1">
                  <a:off x="4853798" y="4834517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</p:grpSp>
        </p:grp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3883E7A0-B9E8-D344-9414-03D58CCF888C}"/>
              </a:ext>
            </a:extLst>
          </p:cNvPr>
          <p:cNvGrpSpPr/>
          <p:nvPr/>
        </p:nvGrpSpPr>
        <p:grpSpPr>
          <a:xfrm>
            <a:off x="4570547" y="4406447"/>
            <a:ext cx="1253314" cy="1628668"/>
            <a:chOff x="1853048" y="1601350"/>
            <a:chExt cx="1253314" cy="1628668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8D499C5E-A75B-B745-A014-CD22F8CE212D}"/>
                </a:ext>
              </a:extLst>
            </p:cNvPr>
            <p:cNvGrpSpPr/>
            <p:nvPr/>
          </p:nvGrpSpPr>
          <p:grpSpPr>
            <a:xfrm>
              <a:off x="1872788" y="1601350"/>
              <a:ext cx="1076684" cy="685785"/>
              <a:chOff x="-1809154" y="1214337"/>
              <a:chExt cx="6458988" cy="3917921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D5782CE0-2F14-DA43-B22C-F0E875495292}"/>
                  </a:ext>
                </a:extLst>
              </p:cNvPr>
              <p:cNvGrpSpPr/>
              <p:nvPr/>
            </p:nvGrpSpPr>
            <p:grpSpPr>
              <a:xfrm>
                <a:off x="-1809154" y="1214337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137" name="Straight Arrow Connector 136">
                  <a:extLst>
                    <a:ext uri="{FF2B5EF4-FFF2-40B4-BE49-F238E27FC236}">
                      <a16:creationId xmlns:a16="http://schemas.microsoft.com/office/drawing/2014/main" id="{845FAA89-0AAC-B846-B503-250CA68F92C6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Arrow Connector 137">
                  <a:extLst>
                    <a:ext uri="{FF2B5EF4-FFF2-40B4-BE49-F238E27FC236}">
                      <a16:creationId xmlns:a16="http://schemas.microsoft.com/office/drawing/2014/main" id="{29A67E26-610C-6649-B631-CB331CFFBA93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50C32179-2E64-D942-A553-D28AC04D0B61}"/>
                  </a:ext>
                </a:extLst>
              </p:cNvPr>
              <p:cNvSpPr/>
              <p:nvPr/>
            </p:nvSpPr>
            <p:spPr bwMode="auto">
              <a:xfrm>
                <a:off x="-914440" y="1989917"/>
                <a:ext cx="5017548" cy="2829922"/>
              </a:xfrm>
              <a:custGeom>
                <a:avLst/>
                <a:gdLst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0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29445 w 4429496"/>
                  <a:gd name="connsiteY6" fmla="*/ 546265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41321 w 4429496"/>
                  <a:gd name="connsiteY6" fmla="*/ 55814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  <a:gd name="connsiteX0" fmla="*/ 0 w 4429496"/>
                  <a:gd name="connsiteY0" fmla="*/ 1104405 h 1104405"/>
                  <a:gd name="connsiteX1" fmla="*/ 724395 w 4429496"/>
                  <a:gd name="connsiteY1" fmla="*/ 1104405 h 1104405"/>
                  <a:gd name="connsiteX2" fmla="*/ 724395 w 4429496"/>
                  <a:gd name="connsiteY2" fmla="*/ 985652 h 1104405"/>
                  <a:gd name="connsiteX3" fmla="*/ 1573481 w 4429496"/>
                  <a:gd name="connsiteY3" fmla="*/ 985652 h 1104405"/>
                  <a:gd name="connsiteX4" fmla="*/ 1573481 w 4429496"/>
                  <a:gd name="connsiteY4" fmla="*/ 760020 h 1104405"/>
                  <a:gd name="connsiteX5" fmla="*/ 2535382 w 4429496"/>
                  <a:gd name="connsiteY5" fmla="*/ 765958 h 1104405"/>
                  <a:gd name="connsiteX6" fmla="*/ 2534971 w 4429496"/>
                  <a:gd name="connsiteY6" fmla="*/ 564490 h 1104405"/>
                  <a:gd name="connsiteX7" fmla="*/ 3544785 w 4429496"/>
                  <a:gd name="connsiteY7" fmla="*/ 552202 h 1104405"/>
                  <a:gd name="connsiteX8" fmla="*/ 3544785 w 4429496"/>
                  <a:gd name="connsiteY8" fmla="*/ 225631 h 1104405"/>
                  <a:gd name="connsiteX9" fmla="*/ 4269179 w 4429496"/>
                  <a:gd name="connsiteY9" fmla="*/ 225631 h 1104405"/>
                  <a:gd name="connsiteX10" fmla="*/ 4269179 w 4429496"/>
                  <a:gd name="connsiteY10" fmla="*/ 0 h 1104405"/>
                  <a:gd name="connsiteX11" fmla="*/ 4429496 w 4429496"/>
                  <a:gd name="connsiteY11" fmla="*/ 0 h 1104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429496" h="1104405">
                    <a:moveTo>
                      <a:pt x="0" y="1104405"/>
                    </a:moveTo>
                    <a:lnTo>
                      <a:pt x="724395" y="1104405"/>
                    </a:lnTo>
                    <a:lnTo>
                      <a:pt x="724395" y="985652"/>
                    </a:lnTo>
                    <a:lnTo>
                      <a:pt x="1573481" y="985652"/>
                    </a:lnTo>
                    <a:lnTo>
                      <a:pt x="1573481" y="760020"/>
                    </a:lnTo>
                    <a:lnTo>
                      <a:pt x="2535382" y="765958"/>
                    </a:lnTo>
                    <a:lnTo>
                      <a:pt x="2534971" y="564490"/>
                    </a:lnTo>
                    <a:lnTo>
                      <a:pt x="3544785" y="552202"/>
                    </a:lnTo>
                    <a:lnTo>
                      <a:pt x="3544785" y="225631"/>
                    </a:lnTo>
                    <a:lnTo>
                      <a:pt x="4269179" y="225631"/>
                    </a:lnTo>
                    <a:lnTo>
                      <a:pt x="4269179" y="0"/>
                    </a:lnTo>
                    <a:lnTo>
                      <a:pt x="4429496" y="0"/>
                    </a:lnTo>
                  </a:path>
                </a:pathLst>
              </a:custGeom>
              <a:noFill/>
              <a:ln w="381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72092B4F-9B62-4843-A364-CD0F25679F5A}"/>
                </a:ext>
              </a:extLst>
            </p:cNvPr>
            <p:cNvGrpSpPr/>
            <p:nvPr/>
          </p:nvGrpSpPr>
          <p:grpSpPr>
            <a:xfrm>
              <a:off x="1853048" y="2463459"/>
              <a:ext cx="1253314" cy="766559"/>
              <a:chOff x="1010286" y="2056522"/>
              <a:chExt cx="6458988" cy="3917921"/>
            </a:xfrm>
          </p:grpSpPr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A003ABBC-71F7-8648-B760-5057736D9FEF}"/>
                  </a:ext>
                </a:extLst>
              </p:cNvPr>
              <p:cNvGrpSpPr/>
              <p:nvPr/>
            </p:nvGrpSpPr>
            <p:grpSpPr>
              <a:xfrm>
                <a:off x="1010286" y="2056522"/>
                <a:ext cx="6458988" cy="3917921"/>
                <a:chOff x="1753431" y="3518536"/>
                <a:chExt cx="6364493" cy="2916608"/>
              </a:xfrm>
            </p:grpSpPr>
            <p:cxnSp>
              <p:nvCxnSpPr>
                <p:cNvPr id="133" name="Straight Arrow Connector 132">
                  <a:extLst>
                    <a:ext uri="{FF2B5EF4-FFF2-40B4-BE49-F238E27FC236}">
                      <a16:creationId xmlns:a16="http://schemas.microsoft.com/office/drawing/2014/main" id="{FB932A21-DBF3-9C43-8E8A-90DBF59CB708}"/>
                    </a:ext>
                  </a:extLst>
                </p:cNvPr>
                <p:cNvCxnSpPr/>
                <p:nvPr/>
              </p:nvCxnSpPr>
              <p:spPr>
                <a:xfrm>
                  <a:off x="1753431" y="6248400"/>
                  <a:ext cx="6364493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Arrow Connector 133">
                  <a:extLst>
                    <a:ext uri="{FF2B5EF4-FFF2-40B4-BE49-F238E27FC236}">
                      <a16:creationId xmlns:a16="http://schemas.microsoft.com/office/drawing/2014/main" id="{F6DC3772-5E86-8844-BFCF-1A775144C0BD}"/>
                    </a:ext>
                  </a:extLst>
                </p:cNvPr>
                <p:cNvCxnSpPr/>
                <p:nvPr/>
              </p:nvCxnSpPr>
              <p:spPr>
                <a:xfrm flipV="1">
                  <a:off x="2648665" y="3518536"/>
                  <a:ext cx="0" cy="2916608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0F15CBB-959C-C44E-81DF-68B30FB729CD}"/>
                  </a:ext>
                </a:extLst>
              </p:cNvPr>
              <p:cNvGrpSpPr/>
              <p:nvPr/>
            </p:nvGrpSpPr>
            <p:grpSpPr>
              <a:xfrm>
                <a:off x="1891239" y="3485481"/>
                <a:ext cx="4608106" cy="2018739"/>
                <a:chOff x="2588691" y="3826400"/>
                <a:chExt cx="4608106" cy="2018739"/>
              </a:xfrm>
            </p:grpSpPr>
            <p:sp>
              <p:nvSpPr>
                <p:cNvPr id="131" name="Freeform 130">
                  <a:extLst>
                    <a:ext uri="{FF2B5EF4-FFF2-40B4-BE49-F238E27FC236}">
                      <a16:creationId xmlns:a16="http://schemas.microsoft.com/office/drawing/2014/main" id="{F4E046A4-D2E8-C640-A8A9-E5A59D6CBC6D}"/>
                    </a:ext>
                  </a:extLst>
                </p:cNvPr>
                <p:cNvSpPr/>
                <p:nvPr/>
              </p:nvSpPr>
              <p:spPr bwMode="auto">
                <a:xfrm flipV="1">
                  <a:off x="2588691" y="3826400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  <p:sp>
              <p:nvSpPr>
                <p:cNvPr id="132" name="Freeform 131">
                  <a:extLst>
                    <a:ext uri="{FF2B5EF4-FFF2-40B4-BE49-F238E27FC236}">
                      <a16:creationId xmlns:a16="http://schemas.microsoft.com/office/drawing/2014/main" id="{B4467B76-FFF2-A941-AA74-EB3A212E46DF}"/>
                    </a:ext>
                  </a:extLst>
                </p:cNvPr>
                <p:cNvSpPr/>
                <p:nvPr/>
              </p:nvSpPr>
              <p:spPr bwMode="auto">
                <a:xfrm flipV="1">
                  <a:off x="4853798" y="4834517"/>
                  <a:ext cx="2342999" cy="10106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chemeClr val="accent6">
                      <a:lumMod val="5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</p:grp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7D4B90C-EA89-8B42-B7A2-18E1E841EC16}"/>
              </a:ext>
            </a:extLst>
          </p:cNvPr>
          <p:cNvSpPr txBox="1"/>
          <p:nvPr/>
        </p:nvSpPr>
        <p:spPr>
          <a:xfrm>
            <a:off x="3774860" y="1221615"/>
            <a:ext cx="521673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Cleared by the Independent System Operator in a way that the demand and supply of power at the buses induce feasible power flows through the network.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4E9D77-AE33-5F46-936A-7C11D9F1A3CE}"/>
              </a:ext>
            </a:extLst>
          </p:cNvPr>
          <p:cNvSpPr txBox="1"/>
          <p:nvPr/>
        </p:nvSpPr>
        <p:spPr>
          <a:xfrm>
            <a:off x="5973615" y="3657600"/>
            <a:ext cx="31984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Price at a location reflects the locational need for power at that location.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8035E3-29B0-0441-87E2-91493F43CF69}"/>
              </a:ext>
            </a:extLst>
          </p:cNvPr>
          <p:cNvGrpSpPr/>
          <p:nvPr/>
        </p:nvGrpSpPr>
        <p:grpSpPr>
          <a:xfrm>
            <a:off x="6019800" y="5450054"/>
            <a:ext cx="2044017" cy="1309298"/>
            <a:chOff x="6010654" y="5450054"/>
            <a:chExt cx="2044017" cy="130929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CC09BAE-8016-7644-AB6C-C6C0F30B3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6096385"/>
              <a:ext cx="1921645" cy="66296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CF74C5-3CE2-214A-985A-6E4B685F96A2}"/>
                </a:ext>
              </a:extLst>
            </p:cNvPr>
            <p:cNvSpPr txBox="1"/>
            <p:nvPr/>
          </p:nvSpPr>
          <p:spPr>
            <a:xfrm>
              <a:off x="6010654" y="5450054"/>
              <a:ext cx="20440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Think about how pricing works: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208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8600" y="481068"/>
            <a:ext cx="4876800" cy="1143000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Zonal electricity prices in </a:t>
            </a:r>
            <a:r>
              <a:rPr lang="en-US"/>
              <a:t>NYISO’s footprint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918" y="1524000"/>
            <a:ext cx="4043082" cy="31242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74" y="527050"/>
            <a:ext cx="2291607" cy="301625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525711" y="4684067"/>
            <a:ext cx="7170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Price spread between day-ahead and real-time markets.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25711" y="5275847"/>
            <a:ext cx="80848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Q. </a:t>
            </a:r>
            <a:r>
              <a:rPr lang="en-US" sz="2800" dirty="0"/>
              <a:t>One often uses the following thumb rule: lesser the price spread, higher the market efficiency. Why?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322613" y="2507736"/>
            <a:ext cx="2925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averaged over real-time prices </a:t>
            </a:r>
            <a:r>
              <a:rPr lang="en-US"/>
              <a:t>for each hour</a:t>
            </a:r>
          </a:p>
        </p:txBody>
      </p:sp>
      <p:sp>
        <p:nvSpPr>
          <p:cNvPr id="36" name="Freeform 35"/>
          <p:cNvSpPr/>
          <p:nvPr/>
        </p:nvSpPr>
        <p:spPr>
          <a:xfrm rot="8035117" flipV="1">
            <a:off x="4105413" y="3376081"/>
            <a:ext cx="1085574" cy="410637"/>
          </a:xfrm>
          <a:custGeom>
            <a:avLst/>
            <a:gdLst>
              <a:gd name="connsiteX0" fmla="*/ 76382 w 950311"/>
              <a:gd name="connsiteY0" fmla="*/ 0 h 1637506"/>
              <a:gd name="connsiteX1" fmla="*/ 76382 w 950311"/>
              <a:gd name="connsiteY1" fmla="*/ 1622986 h 1637506"/>
              <a:gd name="connsiteX2" fmla="*/ 870170 w 950311"/>
              <a:gd name="connsiteY2" fmla="*/ 793852 h 1637506"/>
              <a:gd name="connsiteX3" fmla="*/ 923090 w 950311"/>
              <a:gd name="connsiteY3" fmla="*/ 723287 h 163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0311" h="1637506">
                <a:moveTo>
                  <a:pt x="76382" y="0"/>
                </a:moveTo>
                <a:cubicBezTo>
                  <a:pt x="10233" y="745338"/>
                  <a:pt x="-55916" y="1490677"/>
                  <a:pt x="76382" y="1622986"/>
                </a:cubicBezTo>
                <a:cubicBezTo>
                  <a:pt x="208680" y="1755295"/>
                  <a:pt x="729052" y="943802"/>
                  <a:pt x="870170" y="793852"/>
                </a:cubicBezTo>
                <a:cubicBezTo>
                  <a:pt x="1011288" y="643902"/>
                  <a:pt x="923090" y="723287"/>
                  <a:pt x="923090" y="723287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DEBE8C-7AA5-9E43-AFC8-C4E803111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74" y="4105920"/>
            <a:ext cx="6375400" cy="51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03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5181600" cy="56356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Virtual demand bids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368" y="1600200"/>
            <a:ext cx="8229600" cy="4343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Virtual bidders do not possess any physical generation or consumption asset. They bid or offer to </a:t>
            </a:r>
            <a:r>
              <a:rPr lang="en-US" b="1" dirty="0"/>
              <a:t>arbitrage</a:t>
            </a:r>
            <a:r>
              <a:rPr lang="en-US" dirty="0"/>
              <a:t> between day-ahead and real-time prices at various locations.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Virtual demand bid: Bid to buy power at day-ahead price at a particular zone and sell the same amount of power at the real-time price at the same zone. </a:t>
            </a:r>
          </a:p>
        </p:txBody>
      </p:sp>
    </p:spTree>
    <p:extLst>
      <p:ext uri="{BB962C8B-B14F-4D97-AF65-F5344CB8AC3E}">
        <p14:creationId xmlns:p14="http://schemas.microsoft.com/office/powerpoint/2010/main" val="1728667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606" y="4136923"/>
            <a:ext cx="8436078" cy="19812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Lab 3: Given historical price spreads, design an algorithm to bid into NYISO’s </a:t>
            </a:r>
            <a:r>
              <a:rPr lang="en-US"/>
              <a:t>virtual bidding market.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6885"/>
          <a:stretch/>
        </p:blipFill>
        <p:spPr>
          <a:xfrm>
            <a:off x="4343400" y="774657"/>
            <a:ext cx="4477364" cy="34749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24" y="680258"/>
            <a:ext cx="4634753" cy="3581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3400" y="6115665"/>
            <a:ext cx="80984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Which (zone, hour) combination should we bid on?  How much?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4C62B1-024C-2749-9E3C-2F8229219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6201" y="206984"/>
            <a:ext cx="6375400" cy="51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64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3600" dirty="0"/>
              <a:t>Energy deregulation led to the creation of power markets in the US in the 90’s.</a:t>
            </a:r>
          </a:p>
        </p:txBody>
      </p:sp>
      <p:pic>
        <p:nvPicPr>
          <p:cNvPr id="4" name="Picture 3" descr="elec-ovr-rto-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95601"/>
            <a:ext cx="4936607" cy="3124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1694954"/>
            <a:ext cx="67965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Public Utilities Regulatory Policies Act (PURPA) in 1978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Energy Policy Act of 1992 (EPAct92)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FERC Order No. 888 in 1996.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38801" y="2819400"/>
            <a:ext cx="30480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Each Independent System Operator oversees the balance of demand </a:t>
            </a:r>
            <a:r>
              <a:rPr lang="en-US" sz="2800"/>
              <a:t>and supply of power within its footprint.</a:t>
            </a:r>
          </a:p>
        </p:txBody>
      </p:sp>
    </p:spTree>
    <p:extLst>
      <p:ext uri="{BB962C8B-B14F-4D97-AF65-F5344CB8AC3E}">
        <p14:creationId xmlns:p14="http://schemas.microsoft.com/office/powerpoint/2010/main" val="1308696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>
                <a:latin typeface="Calibri" charset="0"/>
                <a:ea typeface="Calibri" charset="0"/>
                <a:cs typeface="Calibri" charset="0"/>
              </a:rPr>
              <a:t>Basics of market operations: </a:t>
            </a:r>
            <a:br>
              <a:rPr lang="en-US" dirty="0">
                <a:latin typeface="Calibri" charset="0"/>
                <a:ea typeface="Calibri" charset="0"/>
                <a:cs typeface="Calibri" charset="0"/>
              </a:rPr>
            </a:br>
            <a:r>
              <a:rPr lang="en-US" dirty="0">
                <a:latin typeface="Calibri" charset="0"/>
                <a:ea typeface="Calibri" charset="0"/>
                <a:cs typeface="Calibri" charset="0"/>
              </a:rPr>
              <a:t>supply offers and demand bids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950938" y="1885924"/>
            <a:ext cx="6944237" cy="4715049"/>
            <a:chOff x="1632078" y="3410440"/>
            <a:chExt cx="6842643" cy="3510012"/>
          </a:xfrm>
        </p:grpSpPr>
        <p:grpSp>
          <p:nvGrpSpPr>
            <p:cNvPr id="96" name="Group 95"/>
            <p:cNvGrpSpPr/>
            <p:nvPr/>
          </p:nvGrpSpPr>
          <p:grpSpPr>
            <a:xfrm>
              <a:off x="1632078" y="3537438"/>
              <a:ext cx="6422973" cy="3383014"/>
              <a:chOff x="1694951" y="3518536"/>
              <a:chExt cx="6422973" cy="3383014"/>
            </a:xfrm>
          </p:grpSpPr>
          <p:cxnSp>
            <p:nvCxnSpPr>
              <p:cNvPr id="46" name="Straight Arrow Connector 45"/>
              <p:cNvCxnSpPr/>
              <p:nvPr/>
            </p:nvCxnSpPr>
            <p:spPr>
              <a:xfrm>
                <a:off x="1753431" y="6248400"/>
                <a:ext cx="6364493" cy="0"/>
              </a:xfrm>
              <a:prstGeom prst="straightConnector1">
                <a:avLst/>
              </a:prstGeom>
              <a:ln w="28575" cmpd="sng">
                <a:solidFill>
                  <a:srgbClr val="000000"/>
                </a:solidFill>
                <a:tailEnd type="arrow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/>
              <p:nvPr/>
            </p:nvCxnSpPr>
            <p:spPr>
              <a:xfrm flipV="1">
                <a:off x="2648665" y="3518536"/>
                <a:ext cx="0" cy="2916608"/>
              </a:xfrm>
              <a:prstGeom prst="straightConnector1">
                <a:avLst/>
              </a:prstGeom>
              <a:ln w="28575" cmpd="sng">
                <a:solidFill>
                  <a:srgbClr val="000000"/>
                </a:solidFill>
                <a:tailEnd type="arrow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flipV="1">
                <a:off x="2571852" y="5419560"/>
                <a:ext cx="3881066" cy="702"/>
              </a:xfrm>
              <a:prstGeom prst="line">
                <a:avLst/>
              </a:pr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H="1">
                <a:off x="5476811" y="4683535"/>
                <a:ext cx="1" cy="1646768"/>
              </a:xfrm>
              <a:prstGeom prst="line">
                <a:avLst/>
              </a:pr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/>
              <p:cNvSpPr txBox="1"/>
              <p:nvPr/>
            </p:nvSpPr>
            <p:spPr>
              <a:xfrm>
                <a:off x="1694951" y="5149235"/>
                <a:ext cx="919286" cy="4811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latin typeface="Calibri" charset="0"/>
                    <a:ea typeface="Calibri" charset="0"/>
                    <a:cs typeface="Calibri" charset="0"/>
                  </a:rPr>
                  <a:t>Market price</a:t>
                </a:r>
                <a:endParaRPr lang="en-US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4598177" y="6415236"/>
                <a:ext cx="1757267" cy="486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1800">
                    <a:latin typeface="+mn-lt"/>
                    <a:cs typeface="Times New Roman"/>
                  </a:defRPr>
                </a:lvl1pPr>
              </a:lstStyle>
              <a:p>
                <a:r>
                  <a:rPr lang="en-US" dirty="0">
                    <a:latin typeface="Calibri" charset="0"/>
                    <a:ea typeface="Calibri" charset="0"/>
                    <a:cs typeface="Calibri" charset="0"/>
                  </a:rPr>
                  <a:t>Cleared demand </a:t>
                </a:r>
                <a:r>
                  <a:rPr lang="en-US">
                    <a:latin typeface="Calibri" charset="0"/>
                    <a:ea typeface="Calibri" charset="0"/>
                    <a:cs typeface="Calibri" charset="0"/>
                  </a:rPr>
                  <a:t>and supply</a:t>
                </a:r>
                <a:endParaRPr lang="en-US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656748" y="3603477"/>
                <a:ext cx="714273" cy="2520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Calibri" charset="0"/>
                    <a:ea typeface="Calibri" charset="0"/>
                    <a:cs typeface="Calibri" charset="0"/>
                  </a:rPr>
                  <a:t>$/MW</a:t>
                </a:r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>
              <a:off x="2746160" y="3959662"/>
              <a:ext cx="1884064" cy="618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75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Stack of demand bids</a:t>
              </a:r>
              <a:endParaRPr lang="en-US" sz="2400" i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557926" y="3410440"/>
              <a:ext cx="1916795" cy="618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accent5">
                      <a:lumMod val="50000"/>
                    </a:schemeClr>
                  </a:solidFill>
                  <a:latin typeface="Calibri" charset="0"/>
                  <a:ea typeface="Calibri" charset="0"/>
                  <a:cs typeface="Calibri" charset="0"/>
                </a:rPr>
                <a:t>Stack of supply offers</a:t>
              </a:r>
              <a:endParaRPr lang="en-US" sz="2400" i="1" dirty="0">
                <a:solidFill>
                  <a:schemeClr val="accent5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60" name="Slide Number Placeholder 3"/>
          <p:cNvSpPr txBox="1">
            <a:spLocks/>
          </p:cNvSpPr>
          <p:nvPr/>
        </p:nvSpPr>
        <p:spPr bwMode="auto">
          <a:xfrm>
            <a:off x="7216775" y="6386513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7</a:t>
            </a:r>
          </a:p>
        </p:txBody>
      </p:sp>
      <p:sp>
        <p:nvSpPr>
          <p:cNvPr id="57" name="Freeform 56"/>
          <p:cNvSpPr/>
          <p:nvPr/>
        </p:nvSpPr>
        <p:spPr bwMode="auto">
          <a:xfrm>
            <a:off x="1905000" y="2832102"/>
            <a:ext cx="5017548" cy="2829922"/>
          </a:xfrm>
          <a:custGeom>
            <a:avLst/>
            <a:gdLst>
              <a:gd name="connsiteX0" fmla="*/ 0 w 4429496"/>
              <a:gd name="connsiteY0" fmla="*/ 1104405 h 1104405"/>
              <a:gd name="connsiteX1" fmla="*/ 724395 w 4429496"/>
              <a:gd name="connsiteY1" fmla="*/ 1104405 h 1104405"/>
              <a:gd name="connsiteX2" fmla="*/ 724395 w 4429496"/>
              <a:gd name="connsiteY2" fmla="*/ 985652 h 1104405"/>
              <a:gd name="connsiteX3" fmla="*/ 1573481 w 4429496"/>
              <a:gd name="connsiteY3" fmla="*/ 985652 h 1104405"/>
              <a:gd name="connsiteX4" fmla="*/ 1573481 w 4429496"/>
              <a:gd name="connsiteY4" fmla="*/ 760020 h 1104405"/>
              <a:gd name="connsiteX5" fmla="*/ 2535382 w 4429496"/>
              <a:gd name="connsiteY5" fmla="*/ 765958 h 1104405"/>
              <a:gd name="connsiteX6" fmla="*/ 2541320 w 4429496"/>
              <a:gd name="connsiteY6" fmla="*/ 546265 h 1104405"/>
              <a:gd name="connsiteX7" fmla="*/ 3544785 w 4429496"/>
              <a:gd name="connsiteY7" fmla="*/ 552202 h 1104405"/>
              <a:gd name="connsiteX8" fmla="*/ 3544785 w 4429496"/>
              <a:gd name="connsiteY8" fmla="*/ 225631 h 1104405"/>
              <a:gd name="connsiteX9" fmla="*/ 4269179 w 4429496"/>
              <a:gd name="connsiteY9" fmla="*/ 225631 h 1104405"/>
              <a:gd name="connsiteX10" fmla="*/ 4269179 w 4429496"/>
              <a:gd name="connsiteY10" fmla="*/ 0 h 1104405"/>
              <a:gd name="connsiteX11" fmla="*/ 4429496 w 4429496"/>
              <a:gd name="connsiteY11" fmla="*/ 0 h 1104405"/>
              <a:gd name="connsiteX0" fmla="*/ 0 w 4429496"/>
              <a:gd name="connsiteY0" fmla="*/ 1104405 h 1104405"/>
              <a:gd name="connsiteX1" fmla="*/ 724395 w 4429496"/>
              <a:gd name="connsiteY1" fmla="*/ 1104405 h 1104405"/>
              <a:gd name="connsiteX2" fmla="*/ 724395 w 4429496"/>
              <a:gd name="connsiteY2" fmla="*/ 985652 h 1104405"/>
              <a:gd name="connsiteX3" fmla="*/ 1573481 w 4429496"/>
              <a:gd name="connsiteY3" fmla="*/ 985652 h 1104405"/>
              <a:gd name="connsiteX4" fmla="*/ 1573481 w 4429496"/>
              <a:gd name="connsiteY4" fmla="*/ 760020 h 1104405"/>
              <a:gd name="connsiteX5" fmla="*/ 2535382 w 4429496"/>
              <a:gd name="connsiteY5" fmla="*/ 765958 h 1104405"/>
              <a:gd name="connsiteX6" fmla="*/ 2529445 w 4429496"/>
              <a:gd name="connsiteY6" fmla="*/ 546265 h 1104405"/>
              <a:gd name="connsiteX7" fmla="*/ 3544785 w 4429496"/>
              <a:gd name="connsiteY7" fmla="*/ 552202 h 1104405"/>
              <a:gd name="connsiteX8" fmla="*/ 3544785 w 4429496"/>
              <a:gd name="connsiteY8" fmla="*/ 225631 h 1104405"/>
              <a:gd name="connsiteX9" fmla="*/ 4269179 w 4429496"/>
              <a:gd name="connsiteY9" fmla="*/ 225631 h 1104405"/>
              <a:gd name="connsiteX10" fmla="*/ 4269179 w 4429496"/>
              <a:gd name="connsiteY10" fmla="*/ 0 h 1104405"/>
              <a:gd name="connsiteX11" fmla="*/ 4429496 w 4429496"/>
              <a:gd name="connsiteY11" fmla="*/ 0 h 1104405"/>
              <a:gd name="connsiteX0" fmla="*/ 0 w 4429496"/>
              <a:gd name="connsiteY0" fmla="*/ 1104405 h 1104405"/>
              <a:gd name="connsiteX1" fmla="*/ 724395 w 4429496"/>
              <a:gd name="connsiteY1" fmla="*/ 1104405 h 1104405"/>
              <a:gd name="connsiteX2" fmla="*/ 724395 w 4429496"/>
              <a:gd name="connsiteY2" fmla="*/ 985652 h 1104405"/>
              <a:gd name="connsiteX3" fmla="*/ 1573481 w 4429496"/>
              <a:gd name="connsiteY3" fmla="*/ 985652 h 1104405"/>
              <a:gd name="connsiteX4" fmla="*/ 1573481 w 4429496"/>
              <a:gd name="connsiteY4" fmla="*/ 760020 h 1104405"/>
              <a:gd name="connsiteX5" fmla="*/ 2535382 w 4429496"/>
              <a:gd name="connsiteY5" fmla="*/ 765958 h 1104405"/>
              <a:gd name="connsiteX6" fmla="*/ 2541321 w 4429496"/>
              <a:gd name="connsiteY6" fmla="*/ 558140 h 1104405"/>
              <a:gd name="connsiteX7" fmla="*/ 3544785 w 4429496"/>
              <a:gd name="connsiteY7" fmla="*/ 552202 h 1104405"/>
              <a:gd name="connsiteX8" fmla="*/ 3544785 w 4429496"/>
              <a:gd name="connsiteY8" fmla="*/ 225631 h 1104405"/>
              <a:gd name="connsiteX9" fmla="*/ 4269179 w 4429496"/>
              <a:gd name="connsiteY9" fmla="*/ 225631 h 1104405"/>
              <a:gd name="connsiteX10" fmla="*/ 4269179 w 4429496"/>
              <a:gd name="connsiteY10" fmla="*/ 0 h 1104405"/>
              <a:gd name="connsiteX11" fmla="*/ 4429496 w 4429496"/>
              <a:gd name="connsiteY11" fmla="*/ 0 h 1104405"/>
              <a:gd name="connsiteX0" fmla="*/ 0 w 4429496"/>
              <a:gd name="connsiteY0" fmla="*/ 1104405 h 1104405"/>
              <a:gd name="connsiteX1" fmla="*/ 724395 w 4429496"/>
              <a:gd name="connsiteY1" fmla="*/ 1104405 h 1104405"/>
              <a:gd name="connsiteX2" fmla="*/ 724395 w 4429496"/>
              <a:gd name="connsiteY2" fmla="*/ 985652 h 1104405"/>
              <a:gd name="connsiteX3" fmla="*/ 1573481 w 4429496"/>
              <a:gd name="connsiteY3" fmla="*/ 985652 h 1104405"/>
              <a:gd name="connsiteX4" fmla="*/ 1573481 w 4429496"/>
              <a:gd name="connsiteY4" fmla="*/ 760020 h 1104405"/>
              <a:gd name="connsiteX5" fmla="*/ 2535382 w 4429496"/>
              <a:gd name="connsiteY5" fmla="*/ 765958 h 1104405"/>
              <a:gd name="connsiteX6" fmla="*/ 2534971 w 4429496"/>
              <a:gd name="connsiteY6" fmla="*/ 564490 h 1104405"/>
              <a:gd name="connsiteX7" fmla="*/ 3544785 w 4429496"/>
              <a:gd name="connsiteY7" fmla="*/ 552202 h 1104405"/>
              <a:gd name="connsiteX8" fmla="*/ 3544785 w 4429496"/>
              <a:gd name="connsiteY8" fmla="*/ 225631 h 1104405"/>
              <a:gd name="connsiteX9" fmla="*/ 4269179 w 4429496"/>
              <a:gd name="connsiteY9" fmla="*/ 225631 h 1104405"/>
              <a:gd name="connsiteX10" fmla="*/ 4269179 w 4429496"/>
              <a:gd name="connsiteY10" fmla="*/ 0 h 1104405"/>
              <a:gd name="connsiteX11" fmla="*/ 4429496 w 4429496"/>
              <a:gd name="connsiteY11" fmla="*/ 0 h 1104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29496" h="1104405">
                <a:moveTo>
                  <a:pt x="0" y="1104405"/>
                </a:moveTo>
                <a:lnTo>
                  <a:pt x="724395" y="1104405"/>
                </a:lnTo>
                <a:lnTo>
                  <a:pt x="724395" y="985652"/>
                </a:lnTo>
                <a:lnTo>
                  <a:pt x="1573481" y="985652"/>
                </a:lnTo>
                <a:lnTo>
                  <a:pt x="1573481" y="760020"/>
                </a:lnTo>
                <a:lnTo>
                  <a:pt x="2535382" y="765958"/>
                </a:lnTo>
                <a:lnTo>
                  <a:pt x="2534971" y="564490"/>
                </a:lnTo>
                <a:lnTo>
                  <a:pt x="3544785" y="552202"/>
                </a:lnTo>
                <a:lnTo>
                  <a:pt x="3544785" y="225631"/>
                </a:lnTo>
                <a:lnTo>
                  <a:pt x="4269179" y="225631"/>
                </a:lnTo>
                <a:lnTo>
                  <a:pt x="4269179" y="0"/>
                </a:lnTo>
                <a:lnTo>
                  <a:pt x="4429496" y="0"/>
                </a:lnTo>
              </a:path>
            </a:pathLst>
          </a:custGeom>
          <a:noFill/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891239" y="3485481"/>
            <a:ext cx="4608106" cy="2018739"/>
            <a:chOff x="2588691" y="3826400"/>
            <a:chExt cx="4608106" cy="2018739"/>
          </a:xfrm>
        </p:grpSpPr>
        <p:sp>
          <p:nvSpPr>
            <p:cNvPr id="61" name="Freeform 60"/>
            <p:cNvSpPr/>
            <p:nvPr/>
          </p:nvSpPr>
          <p:spPr bwMode="auto">
            <a:xfrm flipV="1">
              <a:off x="2588691" y="3826400"/>
              <a:ext cx="2342999" cy="1010622"/>
            </a:xfrm>
            <a:custGeom>
              <a:avLst/>
              <a:gdLst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41320 w 4429496"/>
                <a:gd name="connsiteY6" fmla="*/ 546265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29445 w 4429496"/>
                <a:gd name="connsiteY6" fmla="*/ 546265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41321 w 4429496"/>
                <a:gd name="connsiteY6" fmla="*/ 558140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34971 w 4429496"/>
                <a:gd name="connsiteY6" fmla="*/ 564490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9496" h="1104405">
                  <a:moveTo>
                    <a:pt x="0" y="1104405"/>
                  </a:moveTo>
                  <a:lnTo>
                    <a:pt x="724395" y="1104405"/>
                  </a:lnTo>
                  <a:lnTo>
                    <a:pt x="724395" y="985652"/>
                  </a:lnTo>
                  <a:lnTo>
                    <a:pt x="1573481" y="985652"/>
                  </a:lnTo>
                  <a:lnTo>
                    <a:pt x="1573481" y="760020"/>
                  </a:lnTo>
                  <a:lnTo>
                    <a:pt x="2535382" y="765958"/>
                  </a:lnTo>
                  <a:lnTo>
                    <a:pt x="2534971" y="564490"/>
                  </a:lnTo>
                  <a:lnTo>
                    <a:pt x="3544785" y="552202"/>
                  </a:lnTo>
                  <a:lnTo>
                    <a:pt x="3544785" y="225631"/>
                  </a:lnTo>
                  <a:lnTo>
                    <a:pt x="4269179" y="225631"/>
                  </a:lnTo>
                  <a:lnTo>
                    <a:pt x="4269179" y="0"/>
                  </a:lnTo>
                  <a:lnTo>
                    <a:pt x="4429496" y="0"/>
                  </a:lnTo>
                </a:path>
              </a:pathLst>
            </a:custGeom>
            <a:noFill/>
            <a:ln w="38100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62" name="Freeform 61"/>
            <p:cNvSpPr/>
            <p:nvPr/>
          </p:nvSpPr>
          <p:spPr bwMode="auto">
            <a:xfrm flipV="1">
              <a:off x="4853798" y="4834517"/>
              <a:ext cx="2342999" cy="1010622"/>
            </a:xfrm>
            <a:custGeom>
              <a:avLst/>
              <a:gdLst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41320 w 4429496"/>
                <a:gd name="connsiteY6" fmla="*/ 546265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29445 w 4429496"/>
                <a:gd name="connsiteY6" fmla="*/ 546265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41321 w 4429496"/>
                <a:gd name="connsiteY6" fmla="*/ 558140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  <a:gd name="connsiteX0" fmla="*/ 0 w 4429496"/>
                <a:gd name="connsiteY0" fmla="*/ 1104405 h 1104405"/>
                <a:gd name="connsiteX1" fmla="*/ 724395 w 4429496"/>
                <a:gd name="connsiteY1" fmla="*/ 1104405 h 1104405"/>
                <a:gd name="connsiteX2" fmla="*/ 724395 w 4429496"/>
                <a:gd name="connsiteY2" fmla="*/ 985652 h 1104405"/>
                <a:gd name="connsiteX3" fmla="*/ 1573481 w 4429496"/>
                <a:gd name="connsiteY3" fmla="*/ 985652 h 1104405"/>
                <a:gd name="connsiteX4" fmla="*/ 1573481 w 4429496"/>
                <a:gd name="connsiteY4" fmla="*/ 760020 h 1104405"/>
                <a:gd name="connsiteX5" fmla="*/ 2535382 w 4429496"/>
                <a:gd name="connsiteY5" fmla="*/ 765958 h 1104405"/>
                <a:gd name="connsiteX6" fmla="*/ 2534971 w 4429496"/>
                <a:gd name="connsiteY6" fmla="*/ 564490 h 1104405"/>
                <a:gd name="connsiteX7" fmla="*/ 3544785 w 4429496"/>
                <a:gd name="connsiteY7" fmla="*/ 552202 h 1104405"/>
                <a:gd name="connsiteX8" fmla="*/ 3544785 w 4429496"/>
                <a:gd name="connsiteY8" fmla="*/ 225631 h 1104405"/>
                <a:gd name="connsiteX9" fmla="*/ 4269179 w 4429496"/>
                <a:gd name="connsiteY9" fmla="*/ 225631 h 1104405"/>
                <a:gd name="connsiteX10" fmla="*/ 4269179 w 4429496"/>
                <a:gd name="connsiteY10" fmla="*/ 0 h 1104405"/>
                <a:gd name="connsiteX11" fmla="*/ 4429496 w 4429496"/>
                <a:gd name="connsiteY11" fmla="*/ 0 h 110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9496" h="1104405">
                  <a:moveTo>
                    <a:pt x="0" y="1104405"/>
                  </a:moveTo>
                  <a:lnTo>
                    <a:pt x="724395" y="1104405"/>
                  </a:lnTo>
                  <a:lnTo>
                    <a:pt x="724395" y="985652"/>
                  </a:lnTo>
                  <a:lnTo>
                    <a:pt x="1573481" y="985652"/>
                  </a:lnTo>
                  <a:lnTo>
                    <a:pt x="1573481" y="760020"/>
                  </a:lnTo>
                  <a:lnTo>
                    <a:pt x="2535382" y="765958"/>
                  </a:lnTo>
                  <a:lnTo>
                    <a:pt x="2534971" y="564490"/>
                  </a:lnTo>
                  <a:lnTo>
                    <a:pt x="3544785" y="552202"/>
                  </a:lnTo>
                  <a:lnTo>
                    <a:pt x="3544785" y="225631"/>
                  </a:lnTo>
                  <a:lnTo>
                    <a:pt x="4269179" y="225631"/>
                  </a:lnTo>
                  <a:lnTo>
                    <a:pt x="4269179" y="0"/>
                  </a:lnTo>
                  <a:lnTo>
                    <a:pt x="4429496" y="0"/>
                  </a:lnTo>
                </a:path>
              </a:pathLst>
            </a:custGeom>
            <a:noFill/>
            <a:ln w="38100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7198206" y="5833609"/>
            <a:ext cx="542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MW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195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1188" y="293282"/>
            <a:ext cx="397403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Day-ahead and real-time markets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10088" y="351643"/>
            <a:ext cx="4566712" cy="6063852"/>
            <a:chOff x="310088" y="351643"/>
            <a:chExt cx="4566712" cy="6063852"/>
          </a:xfrm>
        </p:grpSpPr>
        <p:grpSp>
          <p:nvGrpSpPr>
            <p:cNvPr id="22" name="Group 21"/>
            <p:cNvGrpSpPr/>
            <p:nvPr/>
          </p:nvGrpSpPr>
          <p:grpSpPr>
            <a:xfrm>
              <a:off x="310088" y="351643"/>
              <a:ext cx="4566712" cy="2697162"/>
              <a:chOff x="-24581" y="1417639"/>
              <a:chExt cx="4566712" cy="2697162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-24581" y="1417639"/>
                <a:ext cx="4444181" cy="2697162"/>
                <a:chOff x="1010286" y="2056522"/>
                <a:chExt cx="6458988" cy="3917921"/>
              </a:xfrm>
            </p:grpSpPr>
            <p:cxnSp>
              <p:nvCxnSpPr>
                <p:cNvPr id="8" name="Straight Arrow Connector 7"/>
                <p:cNvCxnSpPr/>
                <p:nvPr/>
              </p:nvCxnSpPr>
              <p:spPr>
                <a:xfrm>
                  <a:off x="1010286" y="5723587"/>
                  <a:ext cx="6458988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Arrow Connector 8"/>
                <p:cNvCxnSpPr/>
                <p:nvPr/>
              </p:nvCxnSpPr>
              <p:spPr>
                <a:xfrm flipV="1">
                  <a:off x="1918812" y="2056522"/>
                  <a:ext cx="0" cy="3917921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 flipV="1">
                  <a:off x="1840858" y="4610195"/>
                  <a:ext cx="3938689" cy="943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50000"/>
                      <a:lumOff val="50000"/>
                    </a:schemeClr>
                  </a:solidFill>
                  <a:prstDash val="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 flipH="1">
                  <a:off x="4788948" y="3621482"/>
                  <a:ext cx="1" cy="2212127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50000"/>
                      <a:lumOff val="50000"/>
                    </a:schemeClr>
                  </a:solidFill>
                  <a:prstDash val="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TextBox 13"/>
                <p:cNvSpPr txBox="1"/>
                <p:nvPr/>
              </p:nvSpPr>
              <p:spPr>
                <a:xfrm>
                  <a:off x="1927015" y="2170624"/>
                  <a:ext cx="1444660" cy="4917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Calibri" charset="0"/>
                      <a:ea typeface="Calibri" charset="0"/>
                      <a:cs typeface="Calibri" charset="0"/>
                    </a:rPr>
                    <a:t>$/MW</a:t>
                  </a:r>
                </a:p>
              </p:txBody>
            </p:sp>
            <p:sp>
              <p:nvSpPr>
                <p:cNvPr id="15" name="Freeform 14"/>
                <p:cNvSpPr/>
                <p:nvPr/>
              </p:nvSpPr>
              <p:spPr bwMode="auto">
                <a:xfrm>
                  <a:off x="1905000" y="2832102"/>
                  <a:ext cx="5017548" cy="28299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  <p:grpSp>
              <p:nvGrpSpPr>
                <p:cNvPr id="16" name="Group 15"/>
                <p:cNvGrpSpPr/>
                <p:nvPr/>
              </p:nvGrpSpPr>
              <p:grpSpPr>
                <a:xfrm>
                  <a:off x="1891239" y="3485481"/>
                  <a:ext cx="4608106" cy="2018739"/>
                  <a:chOff x="2588691" y="3826400"/>
                  <a:chExt cx="4608106" cy="2018739"/>
                </a:xfrm>
              </p:grpSpPr>
              <p:sp>
                <p:nvSpPr>
                  <p:cNvPr id="17" name="Freeform 16"/>
                  <p:cNvSpPr/>
                  <p:nvPr/>
                </p:nvSpPr>
                <p:spPr bwMode="auto">
                  <a:xfrm flipV="1">
                    <a:off x="2588691" y="3826400"/>
                    <a:ext cx="2342999" cy="1010622"/>
                  </a:xfrm>
                  <a:custGeom>
                    <a:avLst/>
                    <a:gdLst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41320 w 4429496"/>
                      <a:gd name="connsiteY6" fmla="*/ 546265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29445 w 4429496"/>
                      <a:gd name="connsiteY6" fmla="*/ 546265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41321 w 4429496"/>
                      <a:gd name="connsiteY6" fmla="*/ 558140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34971 w 4429496"/>
                      <a:gd name="connsiteY6" fmla="*/ 564490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429496" h="1104405">
                        <a:moveTo>
                          <a:pt x="0" y="1104405"/>
                        </a:moveTo>
                        <a:lnTo>
                          <a:pt x="724395" y="1104405"/>
                        </a:lnTo>
                        <a:lnTo>
                          <a:pt x="724395" y="985652"/>
                        </a:lnTo>
                        <a:lnTo>
                          <a:pt x="1573481" y="985652"/>
                        </a:lnTo>
                        <a:lnTo>
                          <a:pt x="1573481" y="760020"/>
                        </a:lnTo>
                        <a:lnTo>
                          <a:pt x="2535382" y="765958"/>
                        </a:lnTo>
                        <a:lnTo>
                          <a:pt x="2534971" y="564490"/>
                        </a:lnTo>
                        <a:lnTo>
                          <a:pt x="3544785" y="552202"/>
                        </a:lnTo>
                        <a:lnTo>
                          <a:pt x="3544785" y="225631"/>
                        </a:lnTo>
                        <a:lnTo>
                          <a:pt x="4269179" y="225631"/>
                        </a:lnTo>
                        <a:lnTo>
                          <a:pt x="4269179" y="0"/>
                        </a:lnTo>
                        <a:lnTo>
                          <a:pt x="4429496" y="0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chemeClr val="accent6">
                        <a:lumMod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4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charset="0"/>
                      <a:ea typeface="Calibri" charset="0"/>
                      <a:cs typeface="Calibri" charset="0"/>
                    </a:endParaRPr>
                  </a:p>
                </p:txBody>
              </p:sp>
              <p:sp>
                <p:nvSpPr>
                  <p:cNvPr id="18" name="Freeform 17"/>
                  <p:cNvSpPr/>
                  <p:nvPr/>
                </p:nvSpPr>
                <p:spPr bwMode="auto">
                  <a:xfrm flipV="1">
                    <a:off x="4853798" y="4834517"/>
                    <a:ext cx="2342999" cy="1010622"/>
                  </a:xfrm>
                  <a:custGeom>
                    <a:avLst/>
                    <a:gdLst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41320 w 4429496"/>
                      <a:gd name="connsiteY6" fmla="*/ 546265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29445 w 4429496"/>
                      <a:gd name="connsiteY6" fmla="*/ 546265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41321 w 4429496"/>
                      <a:gd name="connsiteY6" fmla="*/ 558140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  <a:gd name="connsiteX0" fmla="*/ 0 w 4429496"/>
                      <a:gd name="connsiteY0" fmla="*/ 1104405 h 1104405"/>
                      <a:gd name="connsiteX1" fmla="*/ 724395 w 4429496"/>
                      <a:gd name="connsiteY1" fmla="*/ 1104405 h 1104405"/>
                      <a:gd name="connsiteX2" fmla="*/ 724395 w 4429496"/>
                      <a:gd name="connsiteY2" fmla="*/ 985652 h 1104405"/>
                      <a:gd name="connsiteX3" fmla="*/ 1573481 w 4429496"/>
                      <a:gd name="connsiteY3" fmla="*/ 985652 h 1104405"/>
                      <a:gd name="connsiteX4" fmla="*/ 1573481 w 4429496"/>
                      <a:gd name="connsiteY4" fmla="*/ 760020 h 1104405"/>
                      <a:gd name="connsiteX5" fmla="*/ 2535382 w 4429496"/>
                      <a:gd name="connsiteY5" fmla="*/ 765958 h 1104405"/>
                      <a:gd name="connsiteX6" fmla="*/ 2534971 w 4429496"/>
                      <a:gd name="connsiteY6" fmla="*/ 564490 h 1104405"/>
                      <a:gd name="connsiteX7" fmla="*/ 3544785 w 4429496"/>
                      <a:gd name="connsiteY7" fmla="*/ 552202 h 1104405"/>
                      <a:gd name="connsiteX8" fmla="*/ 3544785 w 4429496"/>
                      <a:gd name="connsiteY8" fmla="*/ 225631 h 1104405"/>
                      <a:gd name="connsiteX9" fmla="*/ 4269179 w 4429496"/>
                      <a:gd name="connsiteY9" fmla="*/ 225631 h 1104405"/>
                      <a:gd name="connsiteX10" fmla="*/ 4269179 w 4429496"/>
                      <a:gd name="connsiteY10" fmla="*/ 0 h 1104405"/>
                      <a:gd name="connsiteX11" fmla="*/ 4429496 w 4429496"/>
                      <a:gd name="connsiteY11" fmla="*/ 0 h 1104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429496" h="1104405">
                        <a:moveTo>
                          <a:pt x="0" y="1104405"/>
                        </a:moveTo>
                        <a:lnTo>
                          <a:pt x="724395" y="1104405"/>
                        </a:lnTo>
                        <a:lnTo>
                          <a:pt x="724395" y="985652"/>
                        </a:lnTo>
                        <a:lnTo>
                          <a:pt x="1573481" y="985652"/>
                        </a:lnTo>
                        <a:lnTo>
                          <a:pt x="1573481" y="760020"/>
                        </a:lnTo>
                        <a:lnTo>
                          <a:pt x="2535382" y="765958"/>
                        </a:lnTo>
                        <a:lnTo>
                          <a:pt x="2534971" y="564490"/>
                        </a:lnTo>
                        <a:lnTo>
                          <a:pt x="3544785" y="552202"/>
                        </a:lnTo>
                        <a:lnTo>
                          <a:pt x="3544785" y="225631"/>
                        </a:lnTo>
                        <a:lnTo>
                          <a:pt x="4269179" y="225631"/>
                        </a:lnTo>
                        <a:lnTo>
                          <a:pt x="4269179" y="0"/>
                        </a:lnTo>
                        <a:lnTo>
                          <a:pt x="4429496" y="0"/>
                        </a:lnTo>
                      </a:path>
                    </a:pathLst>
                  </a:custGeom>
                  <a:noFill/>
                  <a:ln w="38100" cap="flat" cmpd="sng" algn="ctr">
                    <a:solidFill>
                      <a:schemeClr val="accent6">
                        <a:lumMod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400" b="0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charset="0"/>
                      <a:ea typeface="Calibri" charset="0"/>
                      <a:cs typeface="Calibri" charset="0"/>
                    </a:endParaRPr>
                  </a:p>
                </p:txBody>
              </p:sp>
            </p:grpSp>
          </p:grpSp>
          <p:sp>
            <p:nvSpPr>
              <p:cNvPr id="20" name="TextBox 19"/>
              <p:cNvSpPr txBox="1"/>
              <p:nvPr/>
            </p:nvSpPr>
            <p:spPr>
              <a:xfrm>
                <a:off x="3999995" y="3555037"/>
                <a:ext cx="54213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>
                    <a:latin typeface="Calibri" charset="0"/>
                    <a:ea typeface="Calibri" charset="0"/>
                    <a:cs typeface="Calibri" charset="0"/>
                  </a:rPr>
                  <a:t>MW</a:t>
                </a:r>
                <a:endParaRPr lang="en-US" sz="16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310088" y="3599559"/>
              <a:ext cx="4566712" cy="2815936"/>
              <a:chOff x="-24581" y="1417639"/>
              <a:chExt cx="4566712" cy="2815936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-24581" y="1417639"/>
                <a:ext cx="4444181" cy="2815936"/>
                <a:chOff x="1010286" y="2056522"/>
                <a:chExt cx="6458988" cy="4090453"/>
              </a:xfrm>
            </p:grpSpPr>
            <p:cxnSp>
              <p:nvCxnSpPr>
                <p:cNvPr id="26" name="Straight Arrow Connector 25"/>
                <p:cNvCxnSpPr/>
                <p:nvPr/>
              </p:nvCxnSpPr>
              <p:spPr>
                <a:xfrm>
                  <a:off x="1010286" y="5723587"/>
                  <a:ext cx="6458988" cy="0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Arrow Connector 26"/>
                <p:cNvCxnSpPr/>
                <p:nvPr/>
              </p:nvCxnSpPr>
              <p:spPr>
                <a:xfrm flipV="1">
                  <a:off x="1918812" y="2056522"/>
                  <a:ext cx="0" cy="3917921"/>
                </a:xfrm>
                <a:prstGeom prst="straightConnector1">
                  <a:avLst/>
                </a:prstGeom>
                <a:ln w="28575" cmpd="sng">
                  <a:solidFill>
                    <a:srgbClr val="000000"/>
                  </a:solidFill>
                  <a:tailEnd type="arrow" w="lg" len="med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 flipV="1">
                  <a:off x="1840859" y="4265266"/>
                  <a:ext cx="3938689" cy="943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50000"/>
                      <a:lumOff val="50000"/>
                    </a:schemeClr>
                  </a:solidFill>
                  <a:prstDash val="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flipH="1">
                  <a:off x="5446285" y="3934848"/>
                  <a:ext cx="1" cy="2212127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50000"/>
                      <a:lumOff val="50000"/>
                    </a:schemeClr>
                  </a:solidFill>
                  <a:prstDash val="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extBox 29"/>
                <p:cNvSpPr txBox="1"/>
                <p:nvPr/>
              </p:nvSpPr>
              <p:spPr>
                <a:xfrm>
                  <a:off x="1927015" y="2170624"/>
                  <a:ext cx="1444660" cy="4917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Calibri" charset="0"/>
                      <a:ea typeface="Calibri" charset="0"/>
                      <a:cs typeface="Calibri" charset="0"/>
                    </a:rPr>
                    <a:t>$/MW</a:t>
                  </a:r>
                </a:p>
              </p:txBody>
            </p:sp>
            <p:sp>
              <p:nvSpPr>
                <p:cNvPr id="31" name="Freeform 30"/>
                <p:cNvSpPr/>
                <p:nvPr/>
              </p:nvSpPr>
              <p:spPr bwMode="auto">
                <a:xfrm>
                  <a:off x="1905000" y="2832102"/>
                  <a:ext cx="5017548" cy="2829922"/>
                </a:xfrm>
                <a:custGeom>
                  <a:avLst/>
                  <a:gdLst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0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29445 w 4429496"/>
                    <a:gd name="connsiteY6" fmla="*/ 546265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41321 w 4429496"/>
                    <a:gd name="connsiteY6" fmla="*/ 55814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  <a:gd name="connsiteX0" fmla="*/ 0 w 4429496"/>
                    <a:gd name="connsiteY0" fmla="*/ 1104405 h 1104405"/>
                    <a:gd name="connsiteX1" fmla="*/ 724395 w 4429496"/>
                    <a:gd name="connsiteY1" fmla="*/ 1104405 h 1104405"/>
                    <a:gd name="connsiteX2" fmla="*/ 724395 w 4429496"/>
                    <a:gd name="connsiteY2" fmla="*/ 985652 h 1104405"/>
                    <a:gd name="connsiteX3" fmla="*/ 1573481 w 4429496"/>
                    <a:gd name="connsiteY3" fmla="*/ 985652 h 1104405"/>
                    <a:gd name="connsiteX4" fmla="*/ 1573481 w 4429496"/>
                    <a:gd name="connsiteY4" fmla="*/ 760020 h 1104405"/>
                    <a:gd name="connsiteX5" fmla="*/ 2535382 w 4429496"/>
                    <a:gd name="connsiteY5" fmla="*/ 765958 h 1104405"/>
                    <a:gd name="connsiteX6" fmla="*/ 2534971 w 4429496"/>
                    <a:gd name="connsiteY6" fmla="*/ 564490 h 1104405"/>
                    <a:gd name="connsiteX7" fmla="*/ 3544785 w 4429496"/>
                    <a:gd name="connsiteY7" fmla="*/ 552202 h 1104405"/>
                    <a:gd name="connsiteX8" fmla="*/ 3544785 w 4429496"/>
                    <a:gd name="connsiteY8" fmla="*/ 225631 h 1104405"/>
                    <a:gd name="connsiteX9" fmla="*/ 4269179 w 4429496"/>
                    <a:gd name="connsiteY9" fmla="*/ 225631 h 1104405"/>
                    <a:gd name="connsiteX10" fmla="*/ 4269179 w 4429496"/>
                    <a:gd name="connsiteY10" fmla="*/ 0 h 1104405"/>
                    <a:gd name="connsiteX11" fmla="*/ 4429496 w 4429496"/>
                    <a:gd name="connsiteY11" fmla="*/ 0 h 1104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429496" h="1104405">
                      <a:moveTo>
                        <a:pt x="0" y="1104405"/>
                      </a:moveTo>
                      <a:lnTo>
                        <a:pt x="724395" y="1104405"/>
                      </a:lnTo>
                      <a:lnTo>
                        <a:pt x="724395" y="985652"/>
                      </a:lnTo>
                      <a:lnTo>
                        <a:pt x="1573481" y="985652"/>
                      </a:lnTo>
                      <a:lnTo>
                        <a:pt x="1573481" y="760020"/>
                      </a:lnTo>
                      <a:lnTo>
                        <a:pt x="2535382" y="765958"/>
                      </a:lnTo>
                      <a:lnTo>
                        <a:pt x="2534971" y="564490"/>
                      </a:lnTo>
                      <a:lnTo>
                        <a:pt x="3544785" y="552202"/>
                      </a:lnTo>
                      <a:lnTo>
                        <a:pt x="3544785" y="225631"/>
                      </a:lnTo>
                      <a:lnTo>
                        <a:pt x="4269179" y="225631"/>
                      </a:lnTo>
                      <a:lnTo>
                        <a:pt x="4269179" y="0"/>
                      </a:lnTo>
                      <a:lnTo>
                        <a:pt x="4429496" y="0"/>
                      </a:lnTo>
                    </a:path>
                  </a:pathLst>
                </a:custGeom>
                <a:noFill/>
                <a:ln w="38100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charset="0"/>
                    <a:ea typeface="Calibri" charset="0"/>
                    <a:cs typeface="Calibri" charset="0"/>
                  </a:endParaRPr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3999995" y="3555037"/>
                <a:ext cx="54213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>
                    <a:latin typeface="Calibri" charset="0"/>
                    <a:ea typeface="Calibri" charset="0"/>
                    <a:cs typeface="Calibri" charset="0"/>
                  </a:rPr>
                  <a:t>MW</a:t>
                </a:r>
                <a:endParaRPr lang="en-US" sz="1600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cxnSp>
          <p:nvCxnSpPr>
            <p:cNvPr id="36" name="Straight Connector 35"/>
            <p:cNvCxnSpPr/>
            <p:nvPr/>
          </p:nvCxnSpPr>
          <p:spPr>
            <a:xfrm>
              <a:off x="3362328" y="3977532"/>
              <a:ext cx="0" cy="2146496"/>
            </a:xfrm>
            <a:prstGeom prst="line">
              <a:avLst/>
            </a:prstGeom>
            <a:noFill/>
            <a:ln w="38100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1" name="TextBox 40"/>
          <p:cNvSpPr txBox="1"/>
          <p:nvPr/>
        </p:nvSpPr>
        <p:spPr>
          <a:xfrm>
            <a:off x="5059233" y="2029366"/>
            <a:ext cx="39323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Over each hour of a day, there are two markets held:</a:t>
            </a:r>
          </a:p>
          <a:p>
            <a:r>
              <a:rPr lang="en-US" sz="2400" dirty="0"/>
              <a:t>Day-ahead market that defines operations for each hour of the next day.</a:t>
            </a:r>
          </a:p>
          <a:p>
            <a:endParaRPr lang="en-US" sz="2400" dirty="0"/>
          </a:p>
          <a:p>
            <a:r>
              <a:rPr lang="en-US" sz="2400" dirty="0"/>
              <a:t>Real-time market that defines operations every 5 or 15 minutes on the operating day.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8A739-1D79-514E-B892-9DADE1838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94" y="1904838"/>
            <a:ext cx="697628" cy="3385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D3582E-6777-DA4B-B8B2-B63C44F46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94" y="4948140"/>
            <a:ext cx="666851" cy="33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627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ge result for nyiso lmp heat map historic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417638"/>
            <a:ext cx="3810000" cy="3290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/>
              <a:t>Electricity prices are locational in nature: locational marginal prices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1" y="1792069"/>
            <a:ext cx="3886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Fact.</a:t>
            </a:r>
            <a:r>
              <a:rPr lang="en-US" sz="2800" dirty="0"/>
              <a:t> Locational prices can even be negative!</a:t>
            </a:r>
          </a:p>
          <a:p>
            <a:endParaRPr lang="en-US" sz="2800" b="1" dirty="0"/>
          </a:p>
          <a:p>
            <a:r>
              <a:rPr lang="en-US" sz="2800" b="1" dirty="0"/>
              <a:t>Q.</a:t>
            </a:r>
            <a:r>
              <a:rPr lang="en-US" sz="2800" dirty="0"/>
              <a:t> How?</a:t>
            </a:r>
          </a:p>
        </p:txBody>
      </p:sp>
      <p:pic>
        <p:nvPicPr>
          <p:cNvPr id="7" name="Picture 3" descr="Picture 3"/>
          <p:cNvPicPr>
            <a:picLocks noChangeAspect="1"/>
          </p:cNvPicPr>
          <p:nvPr/>
        </p:nvPicPr>
        <p:blipFill rotWithShape="1">
          <a:blip r:embed="rId3"/>
          <a:srcRect l="3304" t="20758" r="7500" b="16417"/>
          <a:stretch/>
        </p:blipFill>
        <p:spPr>
          <a:xfrm>
            <a:off x="228600" y="3982382"/>
            <a:ext cx="6172200" cy="261774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74751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grpSp>
        <p:nvGrpSpPr>
          <p:cNvPr id="42" name="Group 41"/>
          <p:cNvGrpSpPr/>
          <p:nvPr/>
        </p:nvGrpSpPr>
        <p:grpSpPr>
          <a:xfrm>
            <a:off x="838200" y="2209800"/>
            <a:ext cx="6705600" cy="4064718"/>
            <a:chOff x="838200" y="2209800"/>
            <a:chExt cx="6705600" cy="4064718"/>
          </a:xfrm>
        </p:grpSpPr>
        <p:sp>
          <p:nvSpPr>
            <p:cNvPr id="39" name="TextBox 38"/>
            <p:cNvSpPr txBox="1"/>
            <p:nvPr/>
          </p:nvSpPr>
          <p:spPr>
            <a:xfrm>
              <a:off x="838200" y="2209800"/>
              <a:ext cx="1371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/>
                  </a:solidFill>
                </a:rPr>
                <a:t>Generation capacity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90600" y="5628187"/>
              <a:ext cx="1371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C0504D"/>
                  </a:solidFill>
                </a:rPr>
                <a:t>Generation capacity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72200" y="5305021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</a:rPr>
                <a:t>Demand</a:t>
              </a:r>
            </a:p>
          </p:txBody>
        </p:sp>
      </p:grp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03800"/>
            <a:ext cx="203200" cy="330200"/>
          </a:xfrm>
          <a:prstGeom prst="rect">
            <a:avLst/>
          </a:prstGeom>
        </p:spPr>
      </p:pic>
      <p:sp>
        <p:nvSpPr>
          <p:cNvPr id="43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380303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4130986" y="4033155"/>
            <a:ext cx="1050614" cy="1300845"/>
            <a:chOff x="4216860" y="3897495"/>
            <a:chExt cx="1050614" cy="1300845"/>
          </a:xfrm>
        </p:grpSpPr>
        <p:sp>
          <p:nvSpPr>
            <p:cNvPr id="40" name="Freeform 39"/>
            <p:cNvSpPr/>
            <p:nvPr/>
          </p:nvSpPr>
          <p:spPr>
            <a:xfrm rot="20946907">
              <a:off x="4216860" y="3897495"/>
              <a:ext cx="1050614" cy="1300845"/>
            </a:xfrm>
            <a:custGeom>
              <a:avLst/>
              <a:gdLst>
                <a:gd name="connsiteX0" fmla="*/ 76382 w 950311"/>
                <a:gd name="connsiteY0" fmla="*/ 0 h 1637506"/>
                <a:gd name="connsiteX1" fmla="*/ 76382 w 950311"/>
                <a:gd name="connsiteY1" fmla="*/ 1622986 h 1637506"/>
                <a:gd name="connsiteX2" fmla="*/ 870170 w 950311"/>
                <a:gd name="connsiteY2" fmla="*/ 793852 h 1637506"/>
                <a:gd name="connsiteX3" fmla="*/ 923090 w 950311"/>
                <a:gd name="connsiteY3" fmla="*/ 723287 h 163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0311" h="1637506">
                  <a:moveTo>
                    <a:pt x="76382" y="0"/>
                  </a:moveTo>
                  <a:cubicBezTo>
                    <a:pt x="10233" y="745338"/>
                    <a:pt x="-55916" y="1490677"/>
                    <a:pt x="76382" y="1622986"/>
                  </a:cubicBezTo>
                  <a:cubicBezTo>
                    <a:pt x="208680" y="1755295"/>
                    <a:pt x="729052" y="943802"/>
                    <a:pt x="870170" y="793852"/>
                  </a:cubicBezTo>
                  <a:cubicBezTo>
                    <a:pt x="1011288" y="643902"/>
                    <a:pt x="923090" y="723287"/>
                    <a:pt x="923090" y="723287"/>
                  </a:cubicBez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397781" y="4567535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545853" y="2590800"/>
            <a:ext cx="864347" cy="1076110"/>
            <a:chOff x="4545853" y="2590800"/>
            <a:chExt cx="864347" cy="1076110"/>
          </a:xfrm>
          <a:effectLst/>
        </p:grpSpPr>
        <p:sp>
          <p:nvSpPr>
            <p:cNvPr id="43" name="Freeform 42"/>
            <p:cNvSpPr/>
            <p:nvPr/>
          </p:nvSpPr>
          <p:spPr>
            <a:xfrm>
              <a:off x="4545853" y="2590800"/>
              <a:ext cx="864347" cy="1076110"/>
            </a:xfrm>
            <a:custGeom>
              <a:avLst/>
              <a:gdLst>
                <a:gd name="connsiteX0" fmla="*/ 0 w 864347"/>
                <a:gd name="connsiteY0" fmla="*/ 0 h 1076110"/>
                <a:gd name="connsiteX1" fmla="*/ 864347 w 864347"/>
                <a:gd name="connsiteY1" fmla="*/ 1076110 h 1076110"/>
                <a:gd name="connsiteX2" fmla="*/ 864347 w 864347"/>
                <a:gd name="connsiteY2" fmla="*/ 1076110 h 1076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4347" h="1076110">
                  <a:moveTo>
                    <a:pt x="0" y="0"/>
                  </a:moveTo>
                  <a:lnTo>
                    <a:pt x="864347" y="1076110"/>
                  </a:lnTo>
                  <a:lnTo>
                    <a:pt x="864347" y="1076110"/>
                  </a:ln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958371" y="2675410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2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295400" y="1915180"/>
            <a:ext cx="838200" cy="752955"/>
            <a:chOff x="1295400" y="1915180"/>
            <a:chExt cx="838200" cy="752955"/>
          </a:xfrm>
        </p:grpSpPr>
        <p:sp>
          <p:nvSpPr>
            <p:cNvPr id="24" name="Right Arrow 23"/>
            <p:cNvSpPr/>
            <p:nvPr/>
          </p:nvSpPr>
          <p:spPr>
            <a:xfrm>
              <a:off x="1295400" y="2376035"/>
              <a:ext cx="838200" cy="292100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57150" cmpd="sng">
              <a:noFill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24000" y="1915180"/>
              <a:ext cx="3666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3</a:t>
              </a:r>
            </a:p>
          </p:txBody>
        </p:sp>
      </p:grp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03800"/>
            <a:ext cx="203200" cy="330200"/>
          </a:xfrm>
          <a:prstGeom prst="rect">
            <a:avLst/>
          </a:prstGeom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841742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2383718" y="3911045"/>
            <a:ext cx="2247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Line capacity = 1</a:t>
            </a:r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03800"/>
            <a:ext cx="203200" cy="330200"/>
          </a:xfrm>
          <a:prstGeom prst="rect">
            <a:avLst/>
          </a:prstGeom>
        </p:spPr>
      </p:pic>
      <p:sp>
        <p:nvSpPr>
          <p:cNvPr id="40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1685683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rot="5400000">
            <a:off x="3410028" y="26292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3411616" y="5816941"/>
            <a:ext cx="685800" cy="1588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5699998" y="4318341"/>
            <a:ext cx="685800" cy="1588"/>
          </a:xfrm>
          <a:prstGeom prst="line">
            <a:avLst/>
          </a:prstGeom>
          <a:ln w="412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3"/>
          <p:cNvGrpSpPr/>
          <p:nvPr/>
        </p:nvGrpSpPr>
        <p:grpSpPr>
          <a:xfrm>
            <a:off x="3755310" y="2521349"/>
            <a:ext cx="2288382" cy="1670786"/>
            <a:chOff x="2437606" y="2055811"/>
            <a:chExt cx="2288382" cy="167078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437606" y="2055812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2707908" y="2243504"/>
              <a:ext cx="1670785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4191000" y="3725009"/>
              <a:ext cx="534988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4"/>
          <p:cNvGrpSpPr/>
          <p:nvPr/>
        </p:nvGrpSpPr>
        <p:grpSpPr>
          <a:xfrm>
            <a:off x="3752134" y="4344535"/>
            <a:ext cx="2291558" cy="1596291"/>
            <a:chOff x="2434430" y="2215297"/>
            <a:chExt cx="2291558" cy="159629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2434430" y="3810000"/>
              <a:ext cx="46117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 flipH="1" flipV="1">
              <a:off x="2745949" y="2364949"/>
              <a:ext cx="1594703" cy="1295400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192588" y="2215297"/>
              <a:ext cx="533400" cy="1588"/>
            </a:xfrm>
            <a:prstGeom prst="line">
              <a:avLst/>
            </a:prstGeom>
            <a:ln w="190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Oval 11"/>
          <p:cNvSpPr/>
          <p:nvPr/>
        </p:nvSpPr>
        <p:spPr>
          <a:xfrm>
            <a:off x="2613104" y="2179621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3298904" y="2521350"/>
            <a:ext cx="761206" cy="1171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689304" y="5588718"/>
            <a:ext cx="685800" cy="68580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375104" y="5931618"/>
            <a:ext cx="377030" cy="920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52134" y="2744335"/>
            <a:ext cx="156373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5311" y="5701847"/>
            <a:ext cx="153196" cy="1588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429750" y="4223090"/>
            <a:ext cx="2957511" cy="2"/>
          </a:xfrm>
          <a:prstGeom prst="line">
            <a:avLst/>
          </a:prstGeom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58"/>
          <p:cNvGrpSpPr/>
          <p:nvPr/>
        </p:nvGrpSpPr>
        <p:grpSpPr>
          <a:xfrm>
            <a:off x="6043692" y="4273832"/>
            <a:ext cx="836612" cy="571082"/>
            <a:chOff x="6097588" y="3352800"/>
            <a:chExt cx="836612" cy="571082"/>
          </a:xfrm>
        </p:grpSpPr>
        <p:cxnSp>
          <p:nvCxnSpPr>
            <p:cNvPr id="31" name="Straight Arrow Connector 30"/>
            <p:cNvCxnSpPr/>
            <p:nvPr/>
          </p:nvCxnSpPr>
          <p:spPr>
            <a:xfrm rot="16200000" flipH="1">
              <a:off x="6648658" y="3638340"/>
              <a:ext cx="571082" cy="1"/>
            </a:xfrm>
            <a:prstGeom prst="straightConnector1">
              <a:avLst/>
            </a:prstGeom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097588" y="3352800"/>
              <a:ext cx="836612" cy="1588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81" y="1938321"/>
            <a:ext cx="711200" cy="241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81" y="6160635"/>
            <a:ext cx="723900" cy="241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304" y="3963535"/>
            <a:ext cx="723900" cy="241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3704" y="2376035"/>
            <a:ext cx="203200" cy="2921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904" y="5805035"/>
            <a:ext cx="2032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8204" y="2312535"/>
            <a:ext cx="4445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8204" y="5741535"/>
            <a:ext cx="457200" cy="35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2383718" y="3911045"/>
            <a:ext cx="2247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Line capacity = 1</a:t>
            </a:r>
          </a:p>
        </p:txBody>
      </p: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003800"/>
            <a:ext cx="203200" cy="330200"/>
          </a:xfrm>
          <a:prstGeom prst="rect">
            <a:avLst/>
          </a:prstGeom>
        </p:spPr>
      </p:pic>
      <p:grpSp>
        <p:nvGrpSpPr>
          <p:cNvPr id="54" name="Group 53"/>
          <p:cNvGrpSpPr/>
          <p:nvPr/>
        </p:nvGrpSpPr>
        <p:grpSpPr>
          <a:xfrm>
            <a:off x="1295400" y="2876979"/>
            <a:ext cx="4214892" cy="3220156"/>
            <a:chOff x="1295400" y="2876979"/>
            <a:chExt cx="4214892" cy="3220156"/>
          </a:xfrm>
        </p:grpSpPr>
        <p:grpSp>
          <p:nvGrpSpPr>
            <p:cNvPr id="6" name="Group 5"/>
            <p:cNvGrpSpPr/>
            <p:nvPr/>
          </p:nvGrpSpPr>
          <p:grpSpPr>
            <a:xfrm>
              <a:off x="3820836" y="2876979"/>
              <a:ext cx="1689456" cy="3063847"/>
              <a:chOff x="3820836" y="2876979"/>
              <a:chExt cx="1689456" cy="3063847"/>
            </a:xfrm>
          </p:grpSpPr>
          <p:sp>
            <p:nvSpPr>
              <p:cNvPr id="46" name="Freeform 45"/>
              <p:cNvSpPr/>
              <p:nvPr/>
            </p:nvSpPr>
            <p:spPr>
              <a:xfrm rot="8712492">
                <a:off x="3820836" y="2876979"/>
                <a:ext cx="1020236" cy="1960157"/>
              </a:xfrm>
              <a:custGeom>
                <a:avLst/>
                <a:gdLst>
                  <a:gd name="connsiteX0" fmla="*/ 76382 w 950311"/>
                  <a:gd name="connsiteY0" fmla="*/ 0 h 1637506"/>
                  <a:gd name="connsiteX1" fmla="*/ 76382 w 950311"/>
                  <a:gd name="connsiteY1" fmla="*/ 1622986 h 1637506"/>
                  <a:gd name="connsiteX2" fmla="*/ 870170 w 950311"/>
                  <a:gd name="connsiteY2" fmla="*/ 793852 h 1637506"/>
                  <a:gd name="connsiteX3" fmla="*/ 923090 w 950311"/>
                  <a:gd name="connsiteY3" fmla="*/ 723287 h 1637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50311" h="1637506">
                    <a:moveTo>
                      <a:pt x="76382" y="0"/>
                    </a:moveTo>
                    <a:cubicBezTo>
                      <a:pt x="10233" y="745338"/>
                      <a:pt x="-55916" y="1490677"/>
                      <a:pt x="76382" y="1622986"/>
                    </a:cubicBezTo>
                    <a:cubicBezTo>
                      <a:pt x="208680" y="1755295"/>
                      <a:pt x="729052" y="943802"/>
                      <a:pt x="870170" y="793852"/>
                    </a:cubicBezTo>
                    <a:cubicBezTo>
                      <a:pt x="1011288" y="643902"/>
                      <a:pt x="923090" y="723287"/>
                      <a:pt x="923090" y="723287"/>
                    </a:cubicBezTo>
                  </a:path>
                </a:pathLst>
              </a:custGeom>
              <a:ln w="57150" cmpd="sng">
                <a:solidFill>
                  <a:srgbClr val="008000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reeform 47"/>
              <p:cNvSpPr/>
              <p:nvPr/>
            </p:nvSpPr>
            <p:spPr>
              <a:xfrm flipV="1">
                <a:off x="4545853" y="4844914"/>
                <a:ext cx="964439" cy="1095912"/>
              </a:xfrm>
              <a:custGeom>
                <a:avLst/>
                <a:gdLst>
                  <a:gd name="connsiteX0" fmla="*/ 0 w 864347"/>
                  <a:gd name="connsiteY0" fmla="*/ 0 h 1076110"/>
                  <a:gd name="connsiteX1" fmla="*/ 864347 w 864347"/>
                  <a:gd name="connsiteY1" fmla="*/ 1076110 h 1076110"/>
                  <a:gd name="connsiteX2" fmla="*/ 864347 w 864347"/>
                  <a:gd name="connsiteY2" fmla="*/ 1076110 h 107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4347" h="1076110">
                    <a:moveTo>
                      <a:pt x="0" y="0"/>
                    </a:moveTo>
                    <a:lnTo>
                      <a:pt x="864347" y="1076110"/>
                    </a:lnTo>
                    <a:lnTo>
                      <a:pt x="864347" y="1076110"/>
                    </a:lnTo>
                  </a:path>
                </a:pathLst>
              </a:custGeom>
              <a:ln w="57150" cmpd="sng">
                <a:solidFill>
                  <a:srgbClr val="008000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5007381" y="5479161"/>
                <a:ext cx="3406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2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4060110" y="3043535"/>
                <a:ext cx="3406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1</a:t>
                </a:r>
              </a:p>
            </p:txBody>
          </p:sp>
        </p:grpSp>
        <p:sp>
          <p:nvSpPr>
            <p:cNvPr id="53" name="Right Arrow 52"/>
            <p:cNvSpPr/>
            <p:nvPr/>
          </p:nvSpPr>
          <p:spPr>
            <a:xfrm>
              <a:off x="1295400" y="5787120"/>
              <a:ext cx="838200" cy="310015"/>
            </a:xfrm>
            <a:prstGeom prst="rightArrow">
              <a:avLst/>
            </a:prstGeom>
            <a:solidFill>
              <a:srgbClr val="008000"/>
            </a:solidFill>
            <a:ln w="57150" cmpd="sng">
              <a:noFill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4130986" y="4033155"/>
            <a:ext cx="1050614" cy="1300845"/>
            <a:chOff x="4216860" y="3897495"/>
            <a:chExt cx="1050614" cy="1300845"/>
          </a:xfrm>
        </p:grpSpPr>
        <p:sp>
          <p:nvSpPr>
            <p:cNvPr id="56" name="Freeform 55"/>
            <p:cNvSpPr/>
            <p:nvPr/>
          </p:nvSpPr>
          <p:spPr>
            <a:xfrm rot="20946907">
              <a:off x="4216860" y="3897495"/>
              <a:ext cx="1050614" cy="1300845"/>
            </a:xfrm>
            <a:custGeom>
              <a:avLst/>
              <a:gdLst>
                <a:gd name="connsiteX0" fmla="*/ 76382 w 950311"/>
                <a:gd name="connsiteY0" fmla="*/ 0 h 1637506"/>
                <a:gd name="connsiteX1" fmla="*/ 76382 w 950311"/>
                <a:gd name="connsiteY1" fmla="*/ 1622986 h 1637506"/>
                <a:gd name="connsiteX2" fmla="*/ 870170 w 950311"/>
                <a:gd name="connsiteY2" fmla="*/ 793852 h 1637506"/>
                <a:gd name="connsiteX3" fmla="*/ 923090 w 950311"/>
                <a:gd name="connsiteY3" fmla="*/ 723287 h 163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0311" h="1637506">
                  <a:moveTo>
                    <a:pt x="76382" y="0"/>
                  </a:moveTo>
                  <a:cubicBezTo>
                    <a:pt x="10233" y="745338"/>
                    <a:pt x="-55916" y="1490677"/>
                    <a:pt x="76382" y="1622986"/>
                  </a:cubicBezTo>
                  <a:cubicBezTo>
                    <a:pt x="208680" y="1755295"/>
                    <a:pt x="729052" y="943802"/>
                    <a:pt x="870170" y="793852"/>
                  </a:cubicBezTo>
                  <a:cubicBezTo>
                    <a:pt x="1011288" y="643902"/>
                    <a:pt x="923090" y="723287"/>
                    <a:pt x="923090" y="723287"/>
                  </a:cubicBez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397781" y="4567535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4545853" y="2590800"/>
            <a:ext cx="864347" cy="1076110"/>
            <a:chOff x="4545853" y="2590800"/>
            <a:chExt cx="864347" cy="1076110"/>
          </a:xfrm>
          <a:effectLst/>
        </p:grpSpPr>
        <p:sp>
          <p:nvSpPr>
            <p:cNvPr id="59" name="Freeform 58"/>
            <p:cNvSpPr/>
            <p:nvPr/>
          </p:nvSpPr>
          <p:spPr>
            <a:xfrm>
              <a:off x="4545853" y="2590800"/>
              <a:ext cx="864347" cy="1076110"/>
            </a:xfrm>
            <a:custGeom>
              <a:avLst/>
              <a:gdLst>
                <a:gd name="connsiteX0" fmla="*/ 0 w 864347"/>
                <a:gd name="connsiteY0" fmla="*/ 0 h 1076110"/>
                <a:gd name="connsiteX1" fmla="*/ 864347 w 864347"/>
                <a:gd name="connsiteY1" fmla="*/ 1076110 h 1076110"/>
                <a:gd name="connsiteX2" fmla="*/ 864347 w 864347"/>
                <a:gd name="connsiteY2" fmla="*/ 1076110 h 1076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4347" h="1076110">
                  <a:moveTo>
                    <a:pt x="0" y="0"/>
                  </a:moveTo>
                  <a:lnTo>
                    <a:pt x="864347" y="1076110"/>
                  </a:lnTo>
                  <a:lnTo>
                    <a:pt x="864347" y="1076110"/>
                  </a:lnTo>
                </a:path>
              </a:pathLst>
            </a:custGeom>
            <a:ln w="57150" cmpd="sng">
              <a:solidFill>
                <a:srgbClr val="FF66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958371" y="2675410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2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1295400" y="1915180"/>
            <a:ext cx="838200" cy="752955"/>
            <a:chOff x="1295400" y="1915180"/>
            <a:chExt cx="838200" cy="752955"/>
          </a:xfrm>
        </p:grpSpPr>
        <p:sp>
          <p:nvSpPr>
            <p:cNvPr id="62" name="Right Arrow 61"/>
            <p:cNvSpPr/>
            <p:nvPr/>
          </p:nvSpPr>
          <p:spPr>
            <a:xfrm>
              <a:off x="1295400" y="2376035"/>
              <a:ext cx="838200" cy="292100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57150" cmpd="sng">
              <a:noFill/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524000" y="1915180"/>
              <a:ext cx="3666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3</a:t>
              </a: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1538343" y="5334000"/>
            <a:ext cx="3666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3</a:t>
            </a: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457200" y="274638"/>
            <a:ext cx="6705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Why is location important in electricity markets?</a:t>
            </a:r>
          </a:p>
        </p:txBody>
      </p:sp>
    </p:spTree>
    <p:extLst>
      <p:ext uri="{BB962C8B-B14F-4D97-AF65-F5344CB8AC3E}">
        <p14:creationId xmlns:p14="http://schemas.microsoft.com/office/powerpoint/2010/main" val="1678716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84905</TotalTime>
  <Words>465</Words>
  <Application>Microsoft Macintosh PowerPoint</Application>
  <PresentationFormat>On-screen Show (4:3)</PresentationFormat>
  <Paragraphs>76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Lecture 7: Virtual bidding in wholesale electricity markets</vt:lpstr>
      <vt:lpstr>Energy deregulation led to the creation of power markets in the US in the 90’s.</vt:lpstr>
      <vt:lpstr>Basics of market operations:  supply offers and demand bids</vt:lpstr>
      <vt:lpstr>Day-ahead and real-time markets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Zonal electricity prices in NYISO’s footprint</vt:lpstr>
      <vt:lpstr>Virtual demand bids</vt:lpstr>
      <vt:lpstr>Lab 3: Given historical price spreads, design an algorithm to bid into NYISO’s virtual bidding market.</vt:lpstr>
    </vt:vector>
  </TitlesOfParts>
  <Company>California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Applications of optimization to power systems and electricity markets</dc:title>
  <dc:creator>Subhonmesh Bose</dc:creator>
  <cp:lastModifiedBy>Bose, Subhonmesh</cp:lastModifiedBy>
  <cp:revision>2900</cp:revision>
  <cp:lastPrinted>2015-03-02T03:44:49Z</cp:lastPrinted>
  <dcterms:created xsi:type="dcterms:W3CDTF">2013-05-14T17:47:07Z</dcterms:created>
  <dcterms:modified xsi:type="dcterms:W3CDTF">2020-10-20T21:43:59Z</dcterms:modified>
</cp:coreProperties>
</file>

<file path=docProps/thumbnail.jpeg>
</file>